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sldIdLst>
    <p:sldId id="279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  <p:sldId id="298" r:id="rId19"/>
    <p:sldId id="301" r:id="rId20"/>
    <p:sldId id="302" r:id="rId21"/>
    <p:sldId id="303" r:id="rId22"/>
    <p:sldId id="304" r:id="rId23"/>
    <p:sldId id="300" r:id="rId24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2A20A-8E1C-4790-BA32-8E7843D75E5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7857DF0C-ED27-46ED-B103-2A0DB108B716}">
      <dgm:prSet phldrT="[Text]" phldr="0" custT="1"/>
      <dgm:spPr/>
      <dgm:t>
        <a:bodyPr/>
        <a:lstStyle/>
        <a:p>
          <a:r>
            <a:rPr lang="en-US" sz="3700" b="1" dirty="0" err="1"/>
            <a:t>Sesuaikan</a:t>
          </a:r>
          <a:endParaRPr lang="en-US" sz="3700" b="1" dirty="0"/>
        </a:p>
        <a:p>
          <a:r>
            <a:rPr lang="en-US" sz="2400" dirty="0"/>
            <a:t>Ubah </a:t>
          </a:r>
          <a:r>
            <a:rPr lang="en-US" sz="2400" dirty="0" err="1"/>
            <a:t>variabel</a:t>
          </a:r>
          <a:r>
            <a:rPr lang="en-US" sz="2400" dirty="0"/>
            <a:t> </a:t>
          </a:r>
          <a:r>
            <a:rPr lang="en-US" sz="2400" dirty="0" err="1"/>
            <a:t>sedikit</a:t>
          </a:r>
          <a:r>
            <a:rPr lang="en-US" sz="2400" dirty="0"/>
            <a:t> demi </a:t>
          </a:r>
          <a:r>
            <a:rPr lang="en-US" sz="2400" dirty="0" err="1"/>
            <a:t>sedikit</a:t>
          </a:r>
          <a:r>
            <a:rPr lang="en-US" sz="2400" dirty="0"/>
            <a:t> , </a:t>
          </a:r>
          <a:r>
            <a:rPr lang="en-US" sz="2400" dirty="0" err="1"/>
            <a:t>bukan</a:t>
          </a:r>
          <a:r>
            <a:rPr lang="en-US" sz="2400" dirty="0"/>
            <a:t> </a:t>
          </a:r>
          <a:r>
            <a:rPr lang="en-US" sz="2400" dirty="0" err="1"/>
            <a:t>sekaligus</a:t>
          </a:r>
          <a:endParaRPr lang="en-ID" sz="2400" dirty="0"/>
        </a:p>
      </dgm:t>
    </dgm:pt>
    <dgm:pt modelId="{03CC0CEA-5DA5-454E-952A-130D012BC17D}" type="parTrans" cxnId="{E8A03E98-6CC1-4C7D-981D-D5AE320AB388}">
      <dgm:prSet/>
      <dgm:spPr/>
      <dgm:t>
        <a:bodyPr/>
        <a:lstStyle/>
        <a:p>
          <a:endParaRPr lang="en-ID"/>
        </a:p>
      </dgm:t>
    </dgm:pt>
    <dgm:pt modelId="{FBAD0807-D206-48F8-8420-A1758A9D0F4C}" type="sibTrans" cxnId="{E8A03E98-6CC1-4C7D-981D-D5AE320AB388}">
      <dgm:prSet/>
      <dgm:spPr/>
      <dgm:t>
        <a:bodyPr/>
        <a:lstStyle/>
        <a:p>
          <a:endParaRPr lang="en-ID"/>
        </a:p>
      </dgm:t>
    </dgm:pt>
    <dgm:pt modelId="{37FA6478-4468-46DE-8C43-6EEC8C536970}">
      <dgm:prSet phldrT="[Text]" custT="1"/>
      <dgm:spPr/>
      <dgm:t>
        <a:bodyPr/>
        <a:lstStyle/>
        <a:p>
          <a:r>
            <a:rPr lang="en-US" sz="3600" b="1" dirty="0" err="1"/>
            <a:t>Hubungkan</a:t>
          </a:r>
          <a:r>
            <a:rPr lang="en-US" sz="3600" dirty="0"/>
            <a:t> </a:t>
          </a:r>
        </a:p>
        <a:p>
          <a:r>
            <a:rPr lang="en-US" sz="2400" dirty="0" err="1"/>
            <a:t>Kaitkan</a:t>
          </a:r>
          <a:r>
            <a:rPr lang="en-US" sz="2400" dirty="0"/>
            <a:t> </a:t>
          </a:r>
          <a:r>
            <a:rPr lang="en-US" sz="2400" dirty="0" err="1"/>
            <a:t>satu</a:t>
          </a:r>
          <a:r>
            <a:rPr lang="en-US" sz="2400" dirty="0"/>
            <a:t> variable </a:t>
          </a:r>
          <a:r>
            <a:rPr lang="en-US" sz="2400" dirty="0" err="1"/>
            <a:t>dengan</a:t>
          </a:r>
          <a:r>
            <a:rPr lang="en-US" sz="2400" dirty="0"/>
            <a:t> variable </a:t>
          </a:r>
          <a:r>
            <a:rPr lang="en-US" sz="2400" dirty="0" err="1"/>
            <a:t>lainnya</a:t>
          </a:r>
          <a:r>
            <a:rPr lang="en-US" sz="2400" dirty="0"/>
            <a:t> (Trade-Off)</a:t>
          </a:r>
          <a:endParaRPr lang="en-ID" sz="2400" dirty="0"/>
        </a:p>
      </dgm:t>
    </dgm:pt>
    <dgm:pt modelId="{9EEDF9B6-12A4-4CA3-A116-CF9C0A6B43D9}" type="parTrans" cxnId="{58FA4609-E13C-453D-817F-9C9736F1C4F5}">
      <dgm:prSet/>
      <dgm:spPr/>
      <dgm:t>
        <a:bodyPr/>
        <a:lstStyle/>
        <a:p>
          <a:endParaRPr lang="en-ID"/>
        </a:p>
      </dgm:t>
    </dgm:pt>
    <dgm:pt modelId="{981A3F17-6897-485D-89C0-DE8CE4B0927F}" type="sibTrans" cxnId="{58FA4609-E13C-453D-817F-9C9736F1C4F5}">
      <dgm:prSet/>
      <dgm:spPr/>
      <dgm:t>
        <a:bodyPr/>
        <a:lstStyle/>
        <a:p>
          <a:endParaRPr lang="en-ID"/>
        </a:p>
      </dgm:t>
    </dgm:pt>
    <dgm:pt modelId="{DD05CE8D-B24F-4F2C-BE91-4D662853E3BA}">
      <dgm:prSet phldrT="[Text]" custT="1"/>
      <dgm:spPr/>
      <dgm:t>
        <a:bodyPr/>
        <a:lstStyle/>
        <a:p>
          <a:r>
            <a:rPr lang="en-US" sz="3600" b="1" dirty="0" err="1"/>
            <a:t>Pemicu</a:t>
          </a:r>
          <a:r>
            <a:rPr lang="en-US" sz="3600" dirty="0"/>
            <a:t> </a:t>
          </a:r>
        </a:p>
        <a:p>
          <a:r>
            <a:rPr lang="en-US" sz="2400" dirty="0" err="1"/>
            <a:t>Tetapkan</a:t>
          </a:r>
          <a:r>
            <a:rPr lang="en-US" sz="2400" dirty="0"/>
            <a:t> </a:t>
          </a:r>
          <a:r>
            <a:rPr lang="en-US" sz="2400" dirty="0" err="1"/>
            <a:t>kondisi</a:t>
          </a:r>
          <a:r>
            <a:rPr lang="en-US" sz="2400" dirty="0"/>
            <a:t> (Jika order X, </a:t>
          </a:r>
          <a:r>
            <a:rPr lang="en-US" sz="2400" dirty="0" err="1"/>
            <a:t>maka</a:t>
          </a:r>
          <a:r>
            <a:rPr lang="en-US" sz="2400" dirty="0"/>
            <a:t> </a:t>
          </a:r>
          <a:r>
            <a:rPr lang="en-US" sz="2400" dirty="0" err="1"/>
            <a:t>diskon</a:t>
          </a:r>
          <a:r>
            <a:rPr lang="en-US" sz="2400" dirty="0"/>
            <a:t> Y)</a:t>
          </a:r>
          <a:endParaRPr lang="en-ID" sz="2400" dirty="0"/>
        </a:p>
      </dgm:t>
    </dgm:pt>
    <dgm:pt modelId="{9B4CF3B0-19BF-4263-B22B-E887A14BE903}" type="parTrans" cxnId="{895272E9-D4BC-4F4A-8148-7CA6294E7F8D}">
      <dgm:prSet/>
      <dgm:spPr/>
      <dgm:t>
        <a:bodyPr/>
        <a:lstStyle/>
        <a:p>
          <a:endParaRPr lang="en-ID"/>
        </a:p>
      </dgm:t>
    </dgm:pt>
    <dgm:pt modelId="{D8FFFBA8-17BC-46F1-ABC0-DFEB8100BD97}" type="sibTrans" cxnId="{895272E9-D4BC-4F4A-8148-7CA6294E7F8D}">
      <dgm:prSet/>
      <dgm:spPr/>
      <dgm:t>
        <a:bodyPr/>
        <a:lstStyle/>
        <a:p>
          <a:endParaRPr lang="en-ID"/>
        </a:p>
      </dgm:t>
    </dgm:pt>
    <dgm:pt modelId="{377E3572-5C11-4174-816E-B195B5CA6D6F}">
      <dgm:prSet custT="1"/>
      <dgm:spPr/>
      <dgm:t>
        <a:bodyPr/>
        <a:lstStyle/>
        <a:p>
          <a:r>
            <a:rPr lang="en-US" sz="3600" b="1" dirty="0" err="1"/>
            <a:t>Gerakkan</a:t>
          </a:r>
          <a:r>
            <a:rPr lang="en-US" sz="3600" b="1" dirty="0"/>
            <a:t> </a:t>
          </a:r>
          <a:endParaRPr lang="en-US" sz="3600" dirty="0"/>
        </a:p>
        <a:p>
          <a:r>
            <a:rPr lang="en-US" sz="2400" dirty="0" err="1"/>
            <a:t>Pindahkan</a:t>
          </a:r>
          <a:r>
            <a:rPr lang="en-US" sz="2400" dirty="0"/>
            <a:t> </a:t>
          </a:r>
          <a:r>
            <a:rPr lang="en-US" sz="2400" dirty="0" err="1"/>
            <a:t>posisi</a:t>
          </a:r>
          <a:r>
            <a:rPr lang="en-US" sz="2400" dirty="0"/>
            <a:t> </a:t>
          </a:r>
          <a:r>
            <a:rPr lang="en-US" sz="2400" dirty="0" err="1"/>
            <a:t>sedikit</a:t>
          </a:r>
          <a:r>
            <a:rPr lang="en-US" sz="2400" dirty="0"/>
            <a:t> </a:t>
          </a:r>
          <a:r>
            <a:rPr lang="en-US" sz="2400" dirty="0" err="1"/>
            <a:t>untuk</a:t>
          </a:r>
          <a:r>
            <a:rPr lang="en-US" sz="2400" dirty="0"/>
            <a:t> </a:t>
          </a:r>
          <a:r>
            <a:rPr lang="en-US" sz="2400" dirty="0" err="1"/>
            <a:t>menarik</a:t>
          </a:r>
          <a:r>
            <a:rPr lang="en-US" sz="2400" dirty="0"/>
            <a:t> </a:t>
          </a:r>
          <a:r>
            <a:rPr lang="en-US" sz="2400" dirty="0" err="1"/>
            <a:t>nilai</a:t>
          </a:r>
          <a:endParaRPr lang="en-ID" sz="2400" dirty="0"/>
        </a:p>
      </dgm:t>
    </dgm:pt>
    <dgm:pt modelId="{8154451A-1059-4FC1-B2A7-F09A5AF86E93}" type="parTrans" cxnId="{6269DA35-C5D6-42E4-926F-84BF6E4D74FE}">
      <dgm:prSet/>
      <dgm:spPr/>
      <dgm:t>
        <a:bodyPr/>
        <a:lstStyle/>
        <a:p>
          <a:endParaRPr lang="en-ID"/>
        </a:p>
      </dgm:t>
    </dgm:pt>
    <dgm:pt modelId="{2C69CF8A-8DB7-49A4-A027-53BCAD481EB2}" type="sibTrans" cxnId="{6269DA35-C5D6-42E4-926F-84BF6E4D74FE}">
      <dgm:prSet/>
      <dgm:spPr/>
      <dgm:t>
        <a:bodyPr/>
        <a:lstStyle/>
        <a:p>
          <a:endParaRPr lang="en-ID"/>
        </a:p>
      </dgm:t>
    </dgm:pt>
    <dgm:pt modelId="{056A33BB-E1AC-4F08-B30A-30342F8C32DB}" type="pres">
      <dgm:prSet presAssocID="{10B2A20A-8E1C-4790-BA32-8E7843D75E57}" presName="Name0" presStyleCnt="0">
        <dgm:presLayoutVars>
          <dgm:dir/>
          <dgm:resizeHandles val="exact"/>
        </dgm:presLayoutVars>
      </dgm:prSet>
      <dgm:spPr/>
    </dgm:pt>
    <dgm:pt modelId="{000B9B42-2022-4F14-B8B4-19B5393CB266}" type="pres">
      <dgm:prSet presAssocID="{7857DF0C-ED27-46ED-B103-2A0DB108B716}" presName="node" presStyleLbl="node1" presStyleIdx="0" presStyleCnt="4">
        <dgm:presLayoutVars>
          <dgm:bulletEnabled val="1"/>
        </dgm:presLayoutVars>
      </dgm:prSet>
      <dgm:spPr/>
    </dgm:pt>
    <dgm:pt modelId="{C29385E9-5E4A-4432-BB8E-1D385CE535EE}" type="pres">
      <dgm:prSet presAssocID="{FBAD0807-D206-48F8-8420-A1758A9D0F4C}" presName="sibTrans" presStyleLbl="sibTrans2D1" presStyleIdx="0" presStyleCnt="3"/>
      <dgm:spPr/>
    </dgm:pt>
    <dgm:pt modelId="{D02C1E2F-9065-4BA2-AF11-F27CE10E80A7}" type="pres">
      <dgm:prSet presAssocID="{FBAD0807-D206-48F8-8420-A1758A9D0F4C}" presName="connectorText" presStyleLbl="sibTrans2D1" presStyleIdx="0" presStyleCnt="3"/>
      <dgm:spPr/>
    </dgm:pt>
    <dgm:pt modelId="{668D7385-BAA0-4F65-A4BE-2B726E5D06BF}" type="pres">
      <dgm:prSet presAssocID="{37FA6478-4468-46DE-8C43-6EEC8C536970}" presName="node" presStyleLbl="node1" presStyleIdx="1" presStyleCnt="4">
        <dgm:presLayoutVars>
          <dgm:bulletEnabled val="1"/>
        </dgm:presLayoutVars>
      </dgm:prSet>
      <dgm:spPr/>
    </dgm:pt>
    <dgm:pt modelId="{9156CFD3-803C-48F1-9920-B0EA1C9B9F71}" type="pres">
      <dgm:prSet presAssocID="{981A3F17-6897-485D-89C0-DE8CE4B0927F}" presName="sibTrans" presStyleLbl="sibTrans2D1" presStyleIdx="1" presStyleCnt="3"/>
      <dgm:spPr/>
    </dgm:pt>
    <dgm:pt modelId="{1CD19E80-3727-42FB-9D9D-EE6EB5E7D087}" type="pres">
      <dgm:prSet presAssocID="{981A3F17-6897-485D-89C0-DE8CE4B0927F}" presName="connectorText" presStyleLbl="sibTrans2D1" presStyleIdx="1" presStyleCnt="3"/>
      <dgm:spPr/>
    </dgm:pt>
    <dgm:pt modelId="{EA7D2829-14C6-4CFA-A4C7-A08E51E5DFCC}" type="pres">
      <dgm:prSet presAssocID="{DD05CE8D-B24F-4F2C-BE91-4D662853E3BA}" presName="node" presStyleLbl="node1" presStyleIdx="2" presStyleCnt="4">
        <dgm:presLayoutVars>
          <dgm:bulletEnabled val="1"/>
        </dgm:presLayoutVars>
      </dgm:prSet>
      <dgm:spPr/>
    </dgm:pt>
    <dgm:pt modelId="{8C94CDC0-F566-466B-B82B-9E87FAE9AEF7}" type="pres">
      <dgm:prSet presAssocID="{D8FFFBA8-17BC-46F1-ABC0-DFEB8100BD97}" presName="sibTrans" presStyleLbl="sibTrans2D1" presStyleIdx="2" presStyleCnt="3"/>
      <dgm:spPr/>
    </dgm:pt>
    <dgm:pt modelId="{B234B194-77BE-4F2F-A592-AFFD34739102}" type="pres">
      <dgm:prSet presAssocID="{D8FFFBA8-17BC-46F1-ABC0-DFEB8100BD97}" presName="connectorText" presStyleLbl="sibTrans2D1" presStyleIdx="2" presStyleCnt="3"/>
      <dgm:spPr/>
    </dgm:pt>
    <dgm:pt modelId="{4F8B7EFE-E4BD-4314-AAE3-C3FE7A269571}" type="pres">
      <dgm:prSet presAssocID="{377E3572-5C11-4174-816E-B195B5CA6D6F}" presName="node" presStyleLbl="node1" presStyleIdx="3" presStyleCnt="4">
        <dgm:presLayoutVars>
          <dgm:bulletEnabled val="1"/>
        </dgm:presLayoutVars>
      </dgm:prSet>
      <dgm:spPr/>
    </dgm:pt>
  </dgm:ptLst>
  <dgm:cxnLst>
    <dgm:cxn modelId="{58FA4609-E13C-453D-817F-9C9736F1C4F5}" srcId="{10B2A20A-8E1C-4790-BA32-8E7843D75E57}" destId="{37FA6478-4468-46DE-8C43-6EEC8C536970}" srcOrd="1" destOrd="0" parTransId="{9EEDF9B6-12A4-4CA3-A116-CF9C0A6B43D9}" sibTransId="{981A3F17-6897-485D-89C0-DE8CE4B0927F}"/>
    <dgm:cxn modelId="{B1895529-BE69-49D5-BDAA-500C4032CF0B}" type="presOf" srcId="{981A3F17-6897-485D-89C0-DE8CE4B0927F}" destId="{1CD19E80-3727-42FB-9D9D-EE6EB5E7D087}" srcOrd="1" destOrd="0" presId="urn:microsoft.com/office/officeart/2005/8/layout/process1"/>
    <dgm:cxn modelId="{289EF833-8CB8-4291-B212-AB2FFA4CC69F}" type="presOf" srcId="{DD05CE8D-B24F-4F2C-BE91-4D662853E3BA}" destId="{EA7D2829-14C6-4CFA-A4C7-A08E51E5DFCC}" srcOrd="0" destOrd="0" presId="urn:microsoft.com/office/officeart/2005/8/layout/process1"/>
    <dgm:cxn modelId="{6269DA35-C5D6-42E4-926F-84BF6E4D74FE}" srcId="{10B2A20A-8E1C-4790-BA32-8E7843D75E57}" destId="{377E3572-5C11-4174-816E-B195B5CA6D6F}" srcOrd="3" destOrd="0" parTransId="{8154451A-1059-4FC1-B2A7-F09A5AF86E93}" sibTransId="{2C69CF8A-8DB7-49A4-A027-53BCAD481EB2}"/>
    <dgm:cxn modelId="{4D5E7F39-D832-4C83-BCA2-CC689ADCFAC0}" type="presOf" srcId="{37FA6478-4468-46DE-8C43-6EEC8C536970}" destId="{668D7385-BAA0-4F65-A4BE-2B726E5D06BF}" srcOrd="0" destOrd="0" presId="urn:microsoft.com/office/officeart/2005/8/layout/process1"/>
    <dgm:cxn modelId="{9520E839-6759-4852-A118-6EFBDA53140D}" type="presOf" srcId="{7857DF0C-ED27-46ED-B103-2A0DB108B716}" destId="{000B9B42-2022-4F14-B8B4-19B5393CB266}" srcOrd="0" destOrd="0" presId="urn:microsoft.com/office/officeart/2005/8/layout/process1"/>
    <dgm:cxn modelId="{E8A03E98-6CC1-4C7D-981D-D5AE320AB388}" srcId="{10B2A20A-8E1C-4790-BA32-8E7843D75E57}" destId="{7857DF0C-ED27-46ED-B103-2A0DB108B716}" srcOrd="0" destOrd="0" parTransId="{03CC0CEA-5DA5-454E-952A-130D012BC17D}" sibTransId="{FBAD0807-D206-48F8-8420-A1758A9D0F4C}"/>
    <dgm:cxn modelId="{203489A8-CC4C-45CE-A474-11DE33272FF7}" type="presOf" srcId="{981A3F17-6897-485D-89C0-DE8CE4B0927F}" destId="{9156CFD3-803C-48F1-9920-B0EA1C9B9F71}" srcOrd="0" destOrd="0" presId="urn:microsoft.com/office/officeart/2005/8/layout/process1"/>
    <dgm:cxn modelId="{AFDED7B8-4B76-4456-B4BC-5C26F307952B}" type="presOf" srcId="{FBAD0807-D206-48F8-8420-A1758A9D0F4C}" destId="{D02C1E2F-9065-4BA2-AF11-F27CE10E80A7}" srcOrd="1" destOrd="0" presId="urn:microsoft.com/office/officeart/2005/8/layout/process1"/>
    <dgm:cxn modelId="{3B52B8BC-CC2D-4B92-80DA-1E8E87FB53CE}" type="presOf" srcId="{10B2A20A-8E1C-4790-BA32-8E7843D75E57}" destId="{056A33BB-E1AC-4F08-B30A-30342F8C32DB}" srcOrd="0" destOrd="0" presId="urn:microsoft.com/office/officeart/2005/8/layout/process1"/>
    <dgm:cxn modelId="{AD8893CA-FE05-48B3-8EE3-48B4F32C34E6}" type="presOf" srcId="{D8FFFBA8-17BC-46F1-ABC0-DFEB8100BD97}" destId="{8C94CDC0-F566-466B-B82B-9E87FAE9AEF7}" srcOrd="0" destOrd="0" presId="urn:microsoft.com/office/officeart/2005/8/layout/process1"/>
    <dgm:cxn modelId="{895272E9-D4BC-4F4A-8148-7CA6294E7F8D}" srcId="{10B2A20A-8E1C-4790-BA32-8E7843D75E57}" destId="{DD05CE8D-B24F-4F2C-BE91-4D662853E3BA}" srcOrd="2" destOrd="0" parTransId="{9B4CF3B0-19BF-4263-B22B-E887A14BE903}" sibTransId="{D8FFFBA8-17BC-46F1-ABC0-DFEB8100BD97}"/>
    <dgm:cxn modelId="{6C8524F5-BBD1-44FD-8D6D-82DC6FBE5FD2}" type="presOf" srcId="{FBAD0807-D206-48F8-8420-A1758A9D0F4C}" destId="{C29385E9-5E4A-4432-BB8E-1D385CE535EE}" srcOrd="0" destOrd="0" presId="urn:microsoft.com/office/officeart/2005/8/layout/process1"/>
    <dgm:cxn modelId="{2DD223F6-D9A9-407D-9289-D7927AB3010B}" type="presOf" srcId="{377E3572-5C11-4174-816E-B195B5CA6D6F}" destId="{4F8B7EFE-E4BD-4314-AAE3-C3FE7A269571}" srcOrd="0" destOrd="0" presId="urn:microsoft.com/office/officeart/2005/8/layout/process1"/>
    <dgm:cxn modelId="{3043C6FE-441D-4A75-8062-DEE03A9CD16F}" type="presOf" srcId="{D8FFFBA8-17BC-46F1-ABC0-DFEB8100BD97}" destId="{B234B194-77BE-4F2F-A592-AFFD34739102}" srcOrd="1" destOrd="0" presId="urn:microsoft.com/office/officeart/2005/8/layout/process1"/>
    <dgm:cxn modelId="{19FF515C-2441-4AB7-9B6B-C2F07A9EA960}" type="presParOf" srcId="{056A33BB-E1AC-4F08-B30A-30342F8C32DB}" destId="{000B9B42-2022-4F14-B8B4-19B5393CB266}" srcOrd="0" destOrd="0" presId="urn:microsoft.com/office/officeart/2005/8/layout/process1"/>
    <dgm:cxn modelId="{29BF79EF-E1DD-4ABD-A48F-A24FAD9DC320}" type="presParOf" srcId="{056A33BB-E1AC-4F08-B30A-30342F8C32DB}" destId="{C29385E9-5E4A-4432-BB8E-1D385CE535EE}" srcOrd="1" destOrd="0" presId="urn:microsoft.com/office/officeart/2005/8/layout/process1"/>
    <dgm:cxn modelId="{A60667FC-9FE4-4A8C-8D7A-71488E121004}" type="presParOf" srcId="{C29385E9-5E4A-4432-BB8E-1D385CE535EE}" destId="{D02C1E2F-9065-4BA2-AF11-F27CE10E80A7}" srcOrd="0" destOrd="0" presId="urn:microsoft.com/office/officeart/2005/8/layout/process1"/>
    <dgm:cxn modelId="{4BCB5BDE-DD75-4B45-B9C9-E1DCCB8DBD8B}" type="presParOf" srcId="{056A33BB-E1AC-4F08-B30A-30342F8C32DB}" destId="{668D7385-BAA0-4F65-A4BE-2B726E5D06BF}" srcOrd="2" destOrd="0" presId="urn:microsoft.com/office/officeart/2005/8/layout/process1"/>
    <dgm:cxn modelId="{2C715CE8-1125-4C87-8345-9C21476899FB}" type="presParOf" srcId="{056A33BB-E1AC-4F08-B30A-30342F8C32DB}" destId="{9156CFD3-803C-48F1-9920-B0EA1C9B9F71}" srcOrd="3" destOrd="0" presId="urn:microsoft.com/office/officeart/2005/8/layout/process1"/>
    <dgm:cxn modelId="{6464A861-5E07-4368-A655-70BF5FE7E21A}" type="presParOf" srcId="{9156CFD3-803C-48F1-9920-B0EA1C9B9F71}" destId="{1CD19E80-3727-42FB-9D9D-EE6EB5E7D087}" srcOrd="0" destOrd="0" presId="urn:microsoft.com/office/officeart/2005/8/layout/process1"/>
    <dgm:cxn modelId="{1FCC08DE-0D33-4452-958D-459AF819AA11}" type="presParOf" srcId="{056A33BB-E1AC-4F08-B30A-30342F8C32DB}" destId="{EA7D2829-14C6-4CFA-A4C7-A08E51E5DFCC}" srcOrd="4" destOrd="0" presId="urn:microsoft.com/office/officeart/2005/8/layout/process1"/>
    <dgm:cxn modelId="{821C528F-C5AB-49C9-8A41-417E516A7E73}" type="presParOf" srcId="{056A33BB-E1AC-4F08-B30A-30342F8C32DB}" destId="{8C94CDC0-F566-466B-B82B-9E87FAE9AEF7}" srcOrd="5" destOrd="0" presId="urn:microsoft.com/office/officeart/2005/8/layout/process1"/>
    <dgm:cxn modelId="{20CC884A-F383-4BCE-8483-E834608667CC}" type="presParOf" srcId="{8C94CDC0-F566-466B-B82B-9E87FAE9AEF7}" destId="{B234B194-77BE-4F2F-A592-AFFD34739102}" srcOrd="0" destOrd="0" presId="urn:microsoft.com/office/officeart/2005/8/layout/process1"/>
    <dgm:cxn modelId="{71C07AF2-8539-4826-A70E-EB61DCDCD9FF}" type="presParOf" srcId="{056A33BB-E1AC-4F08-B30A-30342F8C32DB}" destId="{4F8B7EFE-E4BD-4314-AAE3-C3FE7A26957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B9B42-2022-4F14-B8B4-19B5393CB266}">
      <dsp:nvSpPr>
        <dsp:cNvPr id="0" name=""/>
        <dsp:cNvSpPr/>
      </dsp:nvSpPr>
      <dsp:spPr>
        <a:xfrm>
          <a:off x="7336" y="3475761"/>
          <a:ext cx="3207527" cy="21951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 err="1"/>
            <a:t>Sesuaikan</a:t>
          </a:r>
          <a:endParaRPr lang="en-US" sz="3700" b="1" kern="1200" dirty="0"/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Ubah </a:t>
          </a:r>
          <a:r>
            <a:rPr lang="en-US" sz="2400" kern="1200" dirty="0" err="1"/>
            <a:t>variabel</a:t>
          </a:r>
          <a:r>
            <a:rPr lang="en-US" sz="2400" kern="1200" dirty="0"/>
            <a:t> </a:t>
          </a:r>
          <a:r>
            <a:rPr lang="en-US" sz="2400" kern="1200" dirty="0" err="1"/>
            <a:t>sedikit</a:t>
          </a:r>
          <a:r>
            <a:rPr lang="en-US" sz="2400" kern="1200" dirty="0"/>
            <a:t> demi </a:t>
          </a:r>
          <a:r>
            <a:rPr lang="en-US" sz="2400" kern="1200" dirty="0" err="1"/>
            <a:t>sedikit</a:t>
          </a:r>
          <a:r>
            <a:rPr lang="en-US" sz="2400" kern="1200" dirty="0"/>
            <a:t> , </a:t>
          </a:r>
          <a:r>
            <a:rPr lang="en-US" sz="2400" kern="1200" dirty="0" err="1"/>
            <a:t>bukan</a:t>
          </a:r>
          <a:r>
            <a:rPr lang="en-US" sz="2400" kern="1200" dirty="0"/>
            <a:t> </a:t>
          </a:r>
          <a:r>
            <a:rPr lang="en-US" sz="2400" kern="1200" dirty="0" err="1"/>
            <a:t>sekaligus</a:t>
          </a:r>
          <a:endParaRPr lang="en-ID" sz="2400" kern="1200" dirty="0"/>
        </a:p>
      </dsp:txBody>
      <dsp:txXfrm>
        <a:off x="71630" y="3540055"/>
        <a:ext cx="3078939" cy="2066563"/>
      </dsp:txXfrm>
    </dsp:sp>
    <dsp:sp modelId="{C29385E9-5E4A-4432-BB8E-1D385CE535EE}">
      <dsp:nvSpPr>
        <dsp:cNvPr id="0" name=""/>
        <dsp:cNvSpPr/>
      </dsp:nvSpPr>
      <dsp:spPr>
        <a:xfrm>
          <a:off x="3535616" y="4175603"/>
          <a:ext cx="679995" cy="795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300" kern="1200"/>
        </a:p>
      </dsp:txBody>
      <dsp:txXfrm>
        <a:off x="3535616" y="4334696"/>
        <a:ext cx="475997" cy="477280"/>
      </dsp:txXfrm>
    </dsp:sp>
    <dsp:sp modelId="{668D7385-BAA0-4F65-A4BE-2B726E5D06BF}">
      <dsp:nvSpPr>
        <dsp:cNvPr id="0" name=""/>
        <dsp:cNvSpPr/>
      </dsp:nvSpPr>
      <dsp:spPr>
        <a:xfrm>
          <a:off x="4497874" y="3475761"/>
          <a:ext cx="3207527" cy="2195151"/>
        </a:xfrm>
        <a:prstGeom prst="roundRect">
          <a:avLst>
            <a:gd name="adj" fmla="val 10000"/>
          </a:avLst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Hubungkan</a:t>
          </a:r>
          <a:r>
            <a:rPr lang="en-US" sz="3600" kern="1200" dirty="0"/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Kaitkan</a:t>
          </a:r>
          <a:r>
            <a:rPr lang="en-US" sz="2400" kern="1200" dirty="0"/>
            <a:t> </a:t>
          </a:r>
          <a:r>
            <a:rPr lang="en-US" sz="2400" kern="1200" dirty="0" err="1"/>
            <a:t>satu</a:t>
          </a:r>
          <a:r>
            <a:rPr lang="en-US" sz="2400" kern="1200" dirty="0"/>
            <a:t> variable </a:t>
          </a:r>
          <a:r>
            <a:rPr lang="en-US" sz="2400" kern="1200" dirty="0" err="1"/>
            <a:t>dengan</a:t>
          </a:r>
          <a:r>
            <a:rPr lang="en-US" sz="2400" kern="1200" dirty="0"/>
            <a:t> variable </a:t>
          </a:r>
          <a:r>
            <a:rPr lang="en-US" sz="2400" kern="1200" dirty="0" err="1"/>
            <a:t>lainnya</a:t>
          </a:r>
          <a:r>
            <a:rPr lang="en-US" sz="2400" kern="1200" dirty="0"/>
            <a:t> (Trade-Off)</a:t>
          </a:r>
          <a:endParaRPr lang="en-ID" sz="2400" kern="1200" dirty="0"/>
        </a:p>
      </dsp:txBody>
      <dsp:txXfrm>
        <a:off x="4562168" y="3540055"/>
        <a:ext cx="3078939" cy="2066563"/>
      </dsp:txXfrm>
    </dsp:sp>
    <dsp:sp modelId="{9156CFD3-803C-48F1-9920-B0EA1C9B9F71}">
      <dsp:nvSpPr>
        <dsp:cNvPr id="0" name=""/>
        <dsp:cNvSpPr/>
      </dsp:nvSpPr>
      <dsp:spPr>
        <a:xfrm>
          <a:off x="8026155" y="4175603"/>
          <a:ext cx="679995" cy="795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300" kern="1200"/>
        </a:p>
      </dsp:txBody>
      <dsp:txXfrm>
        <a:off x="8026155" y="4334696"/>
        <a:ext cx="475997" cy="477280"/>
      </dsp:txXfrm>
    </dsp:sp>
    <dsp:sp modelId="{EA7D2829-14C6-4CFA-A4C7-A08E51E5DFCC}">
      <dsp:nvSpPr>
        <dsp:cNvPr id="0" name=""/>
        <dsp:cNvSpPr/>
      </dsp:nvSpPr>
      <dsp:spPr>
        <a:xfrm>
          <a:off x="8988413" y="3475761"/>
          <a:ext cx="3207527" cy="2195151"/>
        </a:xfrm>
        <a:prstGeom prst="roundRect">
          <a:avLst>
            <a:gd name="adj" fmla="val 10000"/>
          </a:avLst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Pemicu</a:t>
          </a:r>
          <a:r>
            <a:rPr lang="en-US" sz="3600" kern="1200" dirty="0"/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Tetapkan</a:t>
          </a:r>
          <a:r>
            <a:rPr lang="en-US" sz="2400" kern="1200" dirty="0"/>
            <a:t> </a:t>
          </a:r>
          <a:r>
            <a:rPr lang="en-US" sz="2400" kern="1200" dirty="0" err="1"/>
            <a:t>kondisi</a:t>
          </a:r>
          <a:r>
            <a:rPr lang="en-US" sz="2400" kern="1200" dirty="0"/>
            <a:t> (Jika order X, </a:t>
          </a:r>
          <a:r>
            <a:rPr lang="en-US" sz="2400" kern="1200" dirty="0" err="1"/>
            <a:t>maka</a:t>
          </a:r>
          <a:r>
            <a:rPr lang="en-US" sz="2400" kern="1200" dirty="0"/>
            <a:t> </a:t>
          </a:r>
          <a:r>
            <a:rPr lang="en-US" sz="2400" kern="1200" dirty="0" err="1"/>
            <a:t>diskon</a:t>
          </a:r>
          <a:r>
            <a:rPr lang="en-US" sz="2400" kern="1200" dirty="0"/>
            <a:t> Y)</a:t>
          </a:r>
          <a:endParaRPr lang="en-ID" sz="2400" kern="1200" dirty="0"/>
        </a:p>
      </dsp:txBody>
      <dsp:txXfrm>
        <a:off x="9052707" y="3540055"/>
        <a:ext cx="3078939" cy="2066563"/>
      </dsp:txXfrm>
    </dsp:sp>
    <dsp:sp modelId="{8C94CDC0-F566-466B-B82B-9E87FAE9AEF7}">
      <dsp:nvSpPr>
        <dsp:cNvPr id="0" name=""/>
        <dsp:cNvSpPr/>
      </dsp:nvSpPr>
      <dsp:spPr>
        <a:xfrm>
          <a:off x="12516693" y="4175603"/>
          <a:ext cx="679995" cy="795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300" kern="1200"/>
        </a:p>
      </dsp:txBody>
      <dsp:txXfrm>
        <a:off x="12516693" y="4334696"/>
        <a:ext cx="475997" cy="477280"/>
      </dsp:txXfrm>
    </dsp:sp>
    <dsp:sp modelId="{4F8B7EFE-E4BD-4314-AAE3-C3FE7A269571}">
      <dsp:nvSpPr>
        <dsp:cNvPr id="0" name=""/>
        <dsp:cNvSpPr/>
      </dsp:nvSpPr>
      <dsp:spPr>
        <a:xfrm>
          <a:off x="13478952" y="3475761"/>
          <a:ext cx="3207527" cy="2195151"/>
        </a:xfrm>
        <a:prstGeom prst="roundRect">
          <a:avLst>
            <a:gd name="adj" fmla="val 1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Gerakkan</a:t>
          </a:r>
          <a:r>
            <a:rPr lang="en-US" sz="3600" b="1" kern="1200" dirty="0"/>
            <a:t> </a:t>
          </a:r>
          <a:endParaRPr lang="en-US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Pindahkan</a:t>
          </a:r>
          <a:r>
            <a:rPr lang="en-US" sz="2400" kern="1200" dirty="0"/>
            <a:t> </a:t>
          </a:r>
          <a:r>
            <a:rPr lang="en-US" sz="2400" kern="1200" dirty="0" err="1"/>
            <a:t>posisi</a:t>
          </a:r>
          <a:r>
            <a:rPr lang="en-US" sz="2400" kern="1200" dirty="0"/>
            <a:t> </a:t>
          </a:r>
          <a:r>
            <a:rPr lang="en-US" sz="2400" kern="1200" dirty="0" err="1"/>
            <a:t>sedikit</a:t>
          </a:r>
          <a:r>
            <a:rPr lang="en-US" sz="2400" kern="1200" dirty="0"/>
            <a:t> </a:t>
          </a:r>
          <a:r>
            <a:rPr lang="en-US" sz="2400" kern="1200" dirty="0" err="1"/>
            <a:t>untuk</a:t>
          </a:r>
          <a:r>
            <a:rPr lang="en-US" sz="2400" kern="1200" dirty="0"/>
            <a:t> </a:t>
          </a:r>
          <a:r>
            <a:rPr lang="en-US" sz="2400" kern="1200" dirty="0" err="1"/>
            <a:t>menarik</a:t>
          </a:r>
          <a:r>
            <a:rPr lang="en-US" sz="2400" kern="1200" dirty="0"/>
            <a:t> </a:t>
          </a:r>
          <a:r>
            <a:rPr lang="en-US" sz="2400" kern="1200" dirty="0" err="1"/>
            <a:t>nilai</a:t>
          </a:r>
          <a:endParaRPr lang="en-ID" sz="2400" kern="1200" dirty="0"/>
        </a:p>
      </dsp:txBody>
      <dsp:txXfrm>
        <a:off x="13543246" y="3540055"/>
        <a:ext cx="3078939" cy="2066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8B39-D2CC-5075-BB69-99658DBC0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6EEC1-4F07-F1D4-2F27-2F908F1F9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B4882-AE3D-4BF8-D6EF-FF7B954F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F0A8-37BA-37A6-D5B1-2E7FB4AD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68193-A714-9942-D0B2-24B69C80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559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4C28-608C-AD75-DEF7-11CB96F1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B9FD6-054E-F26A-C044-6FFF68CA2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699C3-2366-F0C4-F6D3-FFB1032A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718B-7439-AB4F-A918-5279BFAE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9FF4-0C48-A419-2A24-0664C015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367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B02D0-F22E-6D87-C061-B93A393F1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7BD5E-6EF2-3855-0C41-F1B6356BB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FF622-DC93-173D-C765-09F4084A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52D8-2A0B-FF38-9B92-6B4D244A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CEB3E-BDB0-42DE-5750-D4F40C00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316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90AA-88FE-82D9-E5FF-E03028CE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CDACD-F7E6-A8F1-DE8A-57D0E95F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68B9D-6B5D-FF05-D1A8-C74ECBBC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D49F9-EA97-0B82-87A0-10BAD73B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321E4-FB03-C9B9-4895-B1FF8154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908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CEA4-334B-B972-F9EE-C9182516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47EB4-7B6A-D2A9-4111-D5670F42C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4BAA-D92C-BB54-84B8-BD8D7CA3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3341C-6935-92D6-151D-7766D30D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61C37-2390-8510-459E-2B948395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452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4B5C-49AE-5CAA-895E-A70624C5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826C-24DC-E15B-CEE9-55568C8FF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58DB8-849D-A546-D21D-659A9DC0F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977A-8F1A-7089-BA80-1B5FC246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E22DE-B3E9-B880-8A22-CC21221A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E6BB0-52AF-09BA-DC60-DB494DB4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27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E643-6F6D-F672-4177-ED0259FB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D00C-E93B-DA13-FAD3-C517B6799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39D56-AE35-03F5-7572-05ADF828A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34135-7940-6C53-9064-B6EB37BC5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EE460-A852-C324-6851-E74D3213A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57219-F813-86D0-3B76-1524B98D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39009-64FB-484B-3175-AB8FFF6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2FFA1-AEAC-321E-776F-A90E8218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024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5996-149B-ED7B-1DEE-AE70E8B25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86FA4-4BC5-D794-9014-12938A1A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777A9-1ABC-F922-CF29-6163B79C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13ADD-9074-7E50-ED7D-63CDD989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578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DBB11-4B49-3331-2EF0-372EBE40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ED9C0-CDCA-9F0B-30A5-8BA24416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B90CE-9246-5CFD-272B-F24F6F0A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6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EF39-715B-17AF-D26B-1F969FAF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D4F3-A967-06C2-7633-C7EF078F7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662F4-F847-2020-3ABD-16BD018D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7B3A7-9D9F-4545-C596-3F5C5F74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A348C-9403-4180-3E16-4137576A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5CCEF-8457-91EC-895F-BD91D1EA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848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2E5C-F6E4-1FD0-86C4-F9564B2D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90D78-4F6A-8F4E-4682-2BCF3EA56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8EC00-9709-FAC0-7BF9-ADB3F3D93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DE6C6-7797-1E5F-6D86-3EDD12EF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E4238-7083-B868-2542-94E0FEC8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A79C6-FBE9-AE82-006F-E96A42C8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658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EE863-D1AC-95BF-7E1D-123EA436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7616A-A96A-1A9A-EAA4-B4603B7A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B0D45-06C2-A617-179A-7D6757DD4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25524-A663-57E5-3528-B3BAD1F86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DE022-BDB4-8B18-4A16-5823165C0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08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haking hands&#10;&#10;AI-generated content may be incorrect.">
            <a:extLst>
              <a:ext uri="{FF2B5EF4-FFF2-40B4-BE49-F238E27FC236}">
                <a16:creationId xmlns:a16="http://schemas.microsoft.com/office/drawing/2014/main" id="{46BC27C2-6CFB-74CC-6292-07D603881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9694" r="6735" b="8937"/>
          <a:stretch>
            <a:fillRect/>
          </a:stretch>
        </p:blipFill>
        <p:spPr>
          <a:xfrm>
            <a:off x="609600" y="5143500"/>
            <a:ext cx="7620001" cy="4878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A6C2F-0866-3F77-9BD3-514939E48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028700"/>
            <a:ext cx="13716000" cy="3581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Perencanaan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&amp; 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Persiapan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Negosiasi</a:t>
            </a:r>
            <a:b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CDEF5-21FC-EC3F-1252-14063281D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0424" y="4131096"/>
            <a:ext cx="13716000" cy="2483643"/>
          </a:xfrm>
        </p:spPr>
        <p:txBody>
          <a:bodyPr>
            <a:normAutofit/>
          </a:bodyPr>
          <a:lstStyle/>
          <a:p>
            <a:r>
              <a:rPr lang="en-US" b="1" dirty="0"/>
              <a:t>Teknik </a:t>
            </a:r>
            <a:r>
              <a:rPr lang="en-US" b="1" dirty="0" err="1"/>
              <a:t>Presentasi</a:t>
            </a:r>
            <a:r>
              <a:rPr lang="en-US" b="1" dirty="0"/>
              <a:t> &amp; </a:t>
            </a:r>
            <a:r>
              <a:rPr lang="en-US" b="1" dirty="0" err="1"/>
              <a:t>Negosiasi</a:t>
            </a:r>
            <a:endParaRPr lang="en-US" b="1" dirty="0"/>
          </a:p>
          <a:p>
            <a:endParaRPr lang="en-US" b="1" dirty="0"/>
          </a:p>
          <a:p>
            <a:r>
              <a:rPr lang="en-US" b="1" dirty="0" err="1"/>
              <a:t>Pertemuan</a:t>
            </a:r>
            <a:r>
              <a:rPr lang="en-US" b="1" dirty="0"/>
              <a:t> 11</a:t>
            </a:r>
          </a:p>
          <a:p>
            <a:endParaRPr lang="en-US" b="1" dirty="0"/>
          </a:p>
          <a:p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83982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E930-1BC6-21B8-D971-2404E9B8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Contoh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Negosiasi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Penawaran</a:t>
            </a:r>
            <a:endParaRPr lang="en-ID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5A7AB-5AF5-6FC9-5224-A3299B394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463" y="3511203"/>
            <a:ext cx="15223074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0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B319-56B6-96BE-8DBE-934FAEC7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 Gaya </a:t>
            </a:r>
            <a:r>
              <a:rPr lang="en-ID" b="1" dirty="0" err="1"/>
              <a:t>Negosiasi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F7FB-F9DF-7FB9-59A0-54A3E881F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Gaya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negosiasi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dua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D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Ketegasan</a:t>
            </a:r>
            <a:r>
              <a:rPr lang="en-ID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4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Assertiveness</a:t>
            </a:r>
            <a:r>
              <a:rPr lang="en-ID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lvl="0" indent="0">
              <a:buNone/>
            </a:pP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Ketegasan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mengomunikasikan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kepentingan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jelas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membela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menyinggung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lain. 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ID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Orientasi</a:t>
            </a:r>
            <a:r>
              <a:rPr lang="en-ID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Orang (</a:t>
            </a:r>
            <a:r>
              <a:rPr lang="en-ID" sz="4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Orientation</a:t>
            </a:r>
            <a:r>
              <a:rPr lang="en-ID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Orientasi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Orang: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Kepekaan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lain;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empati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kesadaran</a:t>
            </a:r>
            <a:r>
              <a:rPr lang="en-ID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emosional</a:t>
            </a:r>
            <a:endParaRPr lang="en-ID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group of people holding puzzle pieces&#10;&#10;AI-generated content may be incorrect.">
            <a:extLst>
              <a:ext uri="{FF2B5EF4-FFF2-40B4-BE49-F238E27FC236}">
                <a16:creationId xmlns:a16="http://schemas.microsoft.com/office/drawing/2014/main" id="{802D11B5-B779-3811-C9FD-08585580E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0" y="342900"/>
            <a:ext cx="33744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ACDA-5516-2D07-0C6E-C2000C24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Gaya </a:t>
            </a:r>
            <a:r>
              <a:rPr lang="en-US" dirty="0" err="1">
                <a:latin typeface="Arial Rounded MT Bold" panose="020F0704030504030204" pitchFamily="34" charset="0"/>
              </a:rPr>
              <a:t>Negosiasi</a:t>
            </a:r>
            <a:endParaRPr lang="en-ID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2665-F46E-4112-EE30-5DC6B532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5100"/>
            <a:ext cx="8496300" cy="6527007"/>
          </a:xfrm>
        </p:spPr>
        <p:txBody>
          <a:bodyPr>
            <a:normAutofit fontScale="92500"/>
          </a:bodyPr>
          <a:lstStyle/>
          <a:p>
            <a:pPr marL="1428750" lvl="1" indent="-742950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Menghindar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Avoiding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ID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Ketegasan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Orang. </a:t>
            </a:r>
          </a:p>
          <a:p>
            <a:pPr marL="1428750" lvl="1" indent="-742950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Mengakomodasi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Accommodating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ID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Ketegasan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Tinggi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Orang. </a:t>
            </a:r>
            <a:endParaRPr lang="en-ID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1" indent="-742950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Bersaing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</a:t>
            </a:r>
            <a:r>
              <a:rPr lang="en-ID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ompeting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ID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Ketegasan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Orang.</a:t>
            </a:r>
          </a:p>
          <a:p>
            <a:pPr marL="1428750" lvl="1" indent="-742950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Kompromi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Compromising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ID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Pertengahan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428750" lvl="1" indent="-742950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Berkolaborasi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Collaborating</a:t>
            </a:r>
            <a:r>
              <a:rPr lang="en-ID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ID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Ketegasan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Tinggi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Orang.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D2CFC-5144-CC5D-615B-1E88AEE5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4" t="10219" r="13010"/>
          <a:stretch>
            <a:fillRect/>
          </a:stretch>
        </p:blipFill>
        <p:spPr>
          <a:xfrm>
            <a:off x="8839200" y="3543300"/>
            <a:ext cx="8191500" cy="4753495"/>
          </a:xfrm>
          <a:prstGeom prst="rect">
            <a:avLst/>
          </a:prstGeom>
        </p:spPr>
      </p:pic>
      <p:pic>
        <p:nvPicPr>
          <p:cNvPr id="6" name="Picture 5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A7EA0784-BBF7-774F-1EEE-329642072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605" y="342900"/>
            <a:ext cx="3993783" cy="26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8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DE1A-4C1E-4843-1F05-9EA5038A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Karakteristik</a:t>
            </a:r>
            <a:r>
              <a:rPr lang="en-ID" b="1" dirty="0"/>
              <a:t> Gaya </a:t>
            </a:r>
            <a:r>
              <a:rPr lang="en-ID" b="1" dirty="0" err="1"/>
              <a:t>Negosiasi</a:t>
            </a:r>
            <a:br>
              <a:rPr lang="en-ID" dirty="0"/>
            </a:b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B96989-4D71-58F3-CFBA-60706B00F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644243"/>
              </p:ext>
            </p:extLst>
          </p:nvPr>
        </p:nvGraphicFramePr>
        <p:xfrm>
          <a:off x="762000" y="2019300"/>
          <a:ext cx="16421100" cy="7817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179">
                  <a:extLst>
                    <a:ext uri="{9D8B030D-6E8A-4147-A177-3AD203B41FA5}">
                      <a16:colId xmlns:a16="http://schemas.microsoft.com/office/drawing/2014/main" val="1960118379"/>
                    </a:ext>
                  </a:extLst>
                </a:gridCol>
                <a:gridCol w="8131221">
                  <a:extLst>
                    <a:ext uri="{9D8B030D-6E8A-4147-A177-3AD203B41FA5}">
                      <a16:colId xmlns:a16="http://schemas.microsoft.com/office/drawing/2014/main" val="785316558"/>
                    </a:ext>
                  </a:extLst>
                </a:gridCol>
                <a:gridCol w="5473700">
                  <a:extLst>
                    <a:ext uri="{9D8B030D-6E8A-4147-A177-3AD203B41FA5}">
                      <a16:colId xmlns:a16="http://schemas.microsoft.com/office/drawing/2014/main" val="153997359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>
                          <a:effectLst/>
                        </a:rPr>
                        <a:t>Gaya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Fokus</a:t>
                      </a:r>
                      <a:r>
                        <a:rPr lang="en-ID" sz="2400" kern="100" dirty="0">
                          <a:effectLst/>
                        </a:rPr>
                        <a:t> Utama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Contoh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Perilaku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584002824"/>
                  </a:ext>
                </a:extLst>
              </a:tr>
              <a:tr h="874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>
                          <a:effectLst/>
                        </a:rPr>
                        <a:t>Menghindar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Menghindari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masalah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konflik</a:t>
                      </a:r>
                      <a:r>
                        <a:rPr lang="en-ID" sz="2400" kern="100" dirty="0">
                          <a:effectLst/>
                        </a:rPr>
                        <a:t>, dan </a:t>
                      </a:r>
                      <a:r>
                        <a:rPr lang="en-ID" sz="2400" kern="100" dirty="0" err="1">
                          <a:effectLst/>
                        </a:rPr>
                        <a:t>situasi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negosiasi</a:t>
                      </a:r>
                      <a:r>
                        <a:rPr lang="en-ID" sz="2400" kern="100" dirty="0">
                          <a:effectLst/>
                        </a:rPr>
                        <a:t>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Menghindari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konfrontasi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menunda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negosiasi</a:t>
                      </a:r>
                      <a:r>
                        <a:rPr lang="en-ID" sz="2400" kern="100" dirty="0">
                          <a:effectLst/>
                        </a:rPr>
                        <a:t>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403625397"/>
                  </a:ext>
                </a:extLst>
              </a:tr>
              <a:tr h="139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>
                          <a:effectLst/>
                        </a:rPr>
                        <a:t>Mengakomodasi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Mempertahankan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hubungan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bahkan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dengan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mengorbankan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kepentingan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sendiri</a:t>
                      </a:r>
                      <a:r>
                        <a:rPr lang="en-ID" sz="2400" kern="100" dirty="0">
                          <a:effectLst/>
                        </a:rPr>
                        <a:t>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Fokus</a:t>
                      </a:r>
                      <a:r>
                        <a:rPr lang="en-ID" sz="2400" kern="100" dirty="0">
                          <a:effectLst/>
                        </a:rPr>
                        <a:t> pada </a:t>
                      </a:r>
                      <a:r>
                        <a:rPr lang="en-ID" sz="2400" kern="100" dirty="0" err="1">
                          <a:effectLst/>
                        </a:rPr>
                        <a:t>kekhawatiran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pihak</a:t>
                      </a:r>
                      <a:r>
                        <a:rPr lang="en-ID" sz="2400" kern="100" dirty="0">
                          <a:effectLst/>
                        </a:rPr>
                        <a:t> lain, </a:t>
                      </a:r>
                      <a:r>
                        <a:rPr lang="en-ID" sz="2400" kern="100" dirty="0" err="1">
                          <a:effectLst/>
                        </a:rPr>
                        <a:t>berusaha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mendapatkan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persetujuan</a:t>
                      </a:r>
                      <a:r>
                        <a:rPr lang="en-ID" sz="2400" kern="100" dirty="0">
                          <a:effectLst/>
                        </a:rPr>
                        <a:t>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950126588"/>
                  </a:ext>
                </a:extLst>
              </a:tr>
              <a:tr h="139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Bersaing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Penekanan</a:t>
                      </a:r>
                      <a:r>
                        <a:rPr lang="en-ID" sz="2400" kern="100" dirty="0">
                          <a:effectLst/>
                        </a:rPr>
                        <a:t> pada </a:t>
                      </a:r>
                      <a:r>
                        <a:rPr lang="en-ID" sz="2400" kern="100" dirty="0" err="1">
                          <a:effectLst/>
                        </a:rPr>
                        <a:t>kepentingan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diri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sendiri</a:t>
                      </a:r>
                      <a:r>
                        <a:rPr lang="en-ID" sz="2400" kern="100" dirty="0">
                          <a:effectLst/>
                        </a:rPr>
                        <a:t> dan </a:t>
                      </a:r>
                      <a:r>
                        <a:rPr lang="en-ID" sz="2400" kern="100" dirty="0" err="1">
                          <a:effectLst/>
                        </a:rPr>
                        <a:t>menang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dengan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mengorbankan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pihak</a:t>
                      </a:r>
                      <a:r>
                        <a:rPr lang="en-ID" sz="2400" kern="100" dirty="0">
                          <a:effectLst/>
                        </a:rPr>
                        <a:t> lain (Win-Lose).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Menggunakan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kekuatan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memanfaatkan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kelemahan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pihak</a:t>
                      </a:r>
                      <a:r>
                        <a:rPr lang="en-ID" sz="2400" kern="100" dirty="0">
                          <a:effectLst/>
                        </a:rPr>
                        <a:t> lain, </a:t>
                      </a:r>
                      <a:r>
                        <a:rPr lang="en-ID" sz="2400" kern="100" dirty="0" err="1">
                          <a:effectLst/>
                        </a:rPr>
                        <a:t>memakai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ancaman</a:t>
                      </a:r>
                      <a:r>
                        <a:rPr lang="en-ID" sz="2400" kern="100" dirty="0">
                          <a:effectLst/>
                        </a:rPr>
                        <a:t>/</a:t>
                      </a:r>
                      <a:r>
                        <a:rPr lang="en-ID" sz="2400" kern="100" dirty="0" err="1">
                          <a:effectLst/>
                        </a:rPr>
                        <a:t>taktik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keras</a:t>
                      </a:r>
                      <a:r>
                        <a:rPr lang="en-ID" sz="2400" kern="100" dirty="0">
                          <a:effectLst/>
                        </a:rPr>
                        <a:t>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337825689"/>
                  </a:ext>
                </a:extLst>
              </a:tr>
              <a:tr h="139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>
                          <a:effectLst/>
                        </a:rPr>
                        <a:t>Kompromi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Keseimbangan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setiap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pihak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berkorban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untuk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mendapatkan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sebagian</a:t>
                      </a:r>
                      <a:r>
                        <a:rPr lang="en-ID" sz="2400" kern="100" dirty="0">
                          <a:effectLst/>
                        </a:rPr>
                        <a:t> yang </a:t>
                      </a:r>
                      <a:r>
                        <a:rPr lang="en-ID" sz="2400" kern="100" dirty="0" err="1">
                          <a:effectLst/>
                        </a:rPr>
                        <a:t>diinginkan</a:t>
                      </a:r>
                      <a:r>
                        <a:rPr lang="en-ID" sz="2400" kern="100" dirty="0">
                          <a:effectLst/>
                        </a:rPr>
                        <a:t>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Membagi</a:t>
                      </a:r>
                      <a:r>
                        <a:rPr lang="en-ID" sz="2400" kern="100" dirty="0">
                          <a:effectLst/>
                        </a:rPr>
                        <a:t> dua </a:t>
                      </a:r>
                      <a:r>
                        <a:rPr lang="en-ID" sz="2400" kern="100" dirty="0" err="1">
                          <a:effectLst/>
                        </a:rPr>
                        <a:t>perbedaan</a:t>
                      </a:r>
                      <a:r>
                        <a:rPr lang="en-ID" sz="2400" kern="100" dirty="0">
                          <a:effectLst/>
                        </a:rPr>
                        <a:t> (split the difference), </a:t>
                      </a:r>
                      <a:r>
                        <a:rPr lang="en-ID" sz="2400" kern="100" dirty="0" err="1">
                          <a:effectLst/>
                        </a:rPr>
                        <a:t>percaya</a:t>
                      </a:r>
                      <a:r>
                        <a:rPr lang="en-ID" sz="2400" kern="100" dirty="0">
                          <a:effectLst/>
                        </a:rPr>
                        <a:t> pada </a:t>
                      </a:r>
                      <a:r>
                        <a:rPr lang="en-ID" sz="2400" kern="100" dirty="0" err="1">
                          <a:effectLst/>
                        </a:rPr>
                        <a:t>tukar-menukar</a:t>
                      </a:r>
                      <a:r>
                        <a:rPr lang="en-ID" sz="2400" kern="100" dirty="0">
                          <a:effectLst/>
                        </a:rPr>
                        <a:t> (quid pro quo).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656983989"/>
                  </a:ext>
                </a:extLst>
              </a:tr>
              <a:tr h="139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>
                          <a:effectLst/>
                        </a:rPr>
                        <a:t>Berkolaborasi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Mencari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hasil</a:t>
                      </a:r>
                      <a:r>
                        <a:rPr lang="en-ID" sz="2400" kern="100" dirty="0">
                          <a:effectLst/>
                        </a:rPr>
                        <a:t> yang optimal </a:t>
                      </a:r>
                      <a:r>
                        <a:rPr lang="en-ID" sz="2400" kern="100" dirty="0" err="1">
                          <a:effectLst/>
                        </a:rPr>
                        <a:t>dengan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fokus</a:t>
                      </a:r>
                      <a:r>
                        <a:rPr lang="en-ID" sz="2400" kern="100" dirty="0">
                          <a:effectLst/>
                        </a:rPr>
                        <a:t> pada </a:t>
                      </a:r>
                      <a:r>
                        <a:rPr lang="en-ID" sz="2400" kern="100" dirty="0" err="1">
                          <a:effectLst/>
                        </a:rPr>
                        <a:t>kepentingan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bersama</a:t>
                      </a:r>
                      <a:r>
                        <a:rPr lang="en-ID" sz="2400" kern="100" dirty="0">
                          <a:effectLst/>
                        </a:rPr>
                        <a:t> dan </a:t>
                      </a:r>
                      <a:r>
                        <a:rPr lang="en-ID" sz="2400" kern="100" dirty="0" err="1">
                          <a:effectLst/>
                        </a:rPr>
                        <a:t>saling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memenuhi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kebutuhan</a:t>
                      </a:r>
                      <a:r>
                        <a:rPr lang="en-ID" sz="2400" kern="100" dirty="0">
                          <a:effectLst/>
                        </a:rPr>
                        <a:t> (Win-Win).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400" kern="100" dirty="0" err="1">
                          <a:effectLst/>
                        </a:rPr>
                        <a:t>Berbicara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terbuka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membangun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kepercayaan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mencari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solusi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kreatif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melihat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negosiasi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sebagai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pemecahan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masalah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bersama</a:t>
                      </a:r>
                      <a:r>
                        <a:rPr lang="en-ID" sz="2400" kern="100" dirty="0">
                          <a:effectLst/>
                        </a:rPr>
                        <a:t>. 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637392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21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5562-AB30-ABD6-5C73-0B2D39D6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Kapan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Menggunakan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Setiap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Gaya?</a:t>
            </a: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786F97-079E-B0A2-A37A-649351377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674494"/>
              </p:ext>
            </p:extLst>
          </p:nvPr>
        </p:nvGraphicFramePr>
        <p:xfrm>
          <a:off x="1257300" y="2738438"/>
          <a:ext cx="15773400" cy="719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341090738"/>
                    </a:ext>
                  </a:extLst>
                </a:gridCol>
                <a:gridCol w="12382500">
                  <a:extLst>
                    <a:ext uri="{9D8B030D-6E8A-4147-A177-3AD203B41FA5}">
                      <a16:colId xmlns:a16="http://schemas.microsoft.com/office/drawing/2014/main" val="111275499"/>
                    </a:ext>
                  </a:extLst>
                </a:gridCol>
              </a:tblGrid>
              <a:tr h="106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</a:rPr>
                        <a:t>Gaya</a:t>
                      </a:r>
                      <a:endParaRPr lang="en-ID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Kapan </a:t>
                      </a:r>
                      <a:r>
                        <a:rPr lang="en-ID" sz="2800" kern="100" dirty="0" err="1">
                          <a:effectLst/>
                        </a:rPr>
                        <a:t>Digunakan</a:t>
                      </a:r>
                      <a:endParaRPr lang="en-ID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02299600"/>
                  </a:ext>
                </a:extLst>
              </a:tr>
              <a:tr h="106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 err="1">
                          <a:effectLst/>
                        </a:rPr>
                        <a:t>Menghindar</a:t>
                      </a:r>
                      <a:endParaRPr lang="en-ID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 err="1">
                          <a:effectLst/>
                        </a:rPr>
                        <a:t>Isu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tidak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penting</a:t>
                      </a:r>
                      <a:r>
                        <a:rPr lang="en-ID" sz="2800" kern="100" dirty="0">
                          <a:effectLst/>
                        </a:rPr>
                        <a:t>/</a:t>
                      </a:r>
                      <a:r>
                        <a:rPr lang="en-ID" sz="2800" kern="100" dirty="0" err="1">
                          <a:effectLst/>
                        </a:rPr>
                        <a:t>sepele</a:t>
                      </a:r>
                      <a:r>
                        <a:rPr lang="en-ID" sz="2800" kern="100" dirty="0">
                          <a:effectLst/>
                        </a:rPr>
                        <a:t> , </a:t>
                      </a:r>
                      <a:r>
                        <a:rPr lang="en-ID" sz="2800" kern="100" dirty="0" err="1">
                          <a:effectLst/>
                        </a:rPr>
                        <a:t>atau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saat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emosi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sedang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tinggi</a:t>
                      </a:r>
                      <a:r>
                        <a:rPr lang="en-ID" sz="2800" kern="100" dirty="0">
                          <a:effectLst/>
                        </a:rPr>
                        <a:t> (</a:t>
                      </a:r>
                      <a:r>
                        <a:rPr lang="en-ID" sz="2800" kern="100" dirty="0" err="1">
                          <a:effectLst/>
                        </a:rPr>
                        <a:t>sebagai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tindakan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sementara</a:t>
                      </a:r>
                      <a:r>
                        <a:rPr lang="en-ID" sz="2800" kern="100" dirty="0">
                          <a:effectLst/>
                        </a:rPr>
                        <a:t>). </a:t>
                      </a:r>
                      <a:endParaRPr lang="en-ID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829241260"/>
                  </a:ext>
                </a:extLst>
              </a:tr>
              <a:tr h="106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</a:rPr>
                        <a:t>Mengakomodasi</a:t>
                      </a:r>
                      <a:endParaRPr lang="en-ID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 err="1">
                          <a:effectLst/>
                        </a:rPr>
                        <a:t>Isu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tidak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penting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bagi</a:t>
                      </a:r>
                      <a:r>
                        <a:rPr lang="en-ID" sz="2800" kern="100" dirty="0">
                          <a:effectLst/>
                        </a:rPr>
                        <a:t> Anda, </a:t>
                      </a:r>
                      <a:r>
                        <a:rPr lang="en-ID" sz="2800" kern="100" dirty="0" err="1">
                          <a:effectLst/>
                        </a:rPr>
                        <a:t>tetapi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penting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bagi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pihak</a:t>
                      </a:r>
                      <a:r>
                        <a:rPr lang="en-ID" sz="2800" kern="100" dirty="0">
                          <a:effectLst/>
                        </a:rPr>
                        <a:t> lain, </a:t>
                      </a:r>
                      <a:r>
                        <a:rPr lang="en-ID" sz="2800" kern="100" dirty="0" err="1">
                          <a:effectLst/>
                        </a:rPr>
                        <a:t>sebagai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konsesi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mudah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untuk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ditukar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dengan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sesuatu</a:t>
                      </a:r>
                      <a:r>
                        <a:rPr lang="en-ID" sz="2800" kern="100" dirty="0">
                          <a:effectLst/>
                        </a:rPr>
                        <a:t> yang lain </a:t>
                      </a:r>
                      <a:r>
                        <a:rPr lang="en-ID" sz="2800" kern="100" dirty="0" err="1">
                          <a:effectLst/>
                        </a:rPr>
                        <a:t>nanti</a:t>
                      </a:r>
                      <a:r>
                        <a:rPr lang="en-ID" sz="2800" kern="100" dirty="0">
                          <a:effectLst/>
                        </a:rPr>
                        <a:t>. </a:t>
                      </a:r>
                      <a:endParaRPr lang="en-ID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174716023"/>
                  </a:ext>
                </a:extLst>
              </a:tr>
              <a:tr h="1694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</a:rPr>
                        <a:t>Bersaing</a:t>
                      </a:r>
                      <a:endParaRPr lang="en-ID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 err="1">
                          <a:effectLst/>
                        </a:rPr>
                        <a:t>Negosiasi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satu</a:t>
                      </a:r>
                      <a:r>
                        <a:rPr lang="en-ID" sz="2800" kern="100" dirty="0">
                          <a:effectLst/>
                        </a:rPr>
                        <a:t> kali (</a:t>
                      </a:r>
                      <a:r>
                        <a:rPr lang="en-ID" sz="2800" kern="100" dirty="0" err="1">
                          <a:effectLst/>
                        </a:rPr>
                        <a:t>tidak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ada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hubungan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berkelanjutan</a:t>
                      </a:r>
                      <a:r>
                        <a:rPr lang="en-ID" sz="2800" kern="100" dirty="0">
                          <a:effectLst/>
                        </a:rPr>
                        <a:t>) , </a:t>
                      </a:r>
                      <a:r>
                        <a:rPr lang="en-ID" sz="2800" kern="100" dirty="0" err="1">
                          <a:effectLst/>
                        </a:rPr>
                        <a:t>atau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saat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isu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satu-satunya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adalah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harga</a:t>
                      </a:r>
                      <a:r>
                        <a:rPr lang="en-ID" sz="2800" kern="100" dirty="0">
                          <a:effectLst/>
                        </a:rPr>
                        <a:t> (</a:t>
                      </a:r>
                      <a:r>
                        <a:rPr lang="en-ID" sz="2800" i="1" kern="100" dirty="0">
                          <a:effectLst/>
                        </a:rPr>
                        <a:t>Gain for one party means a loss for the other</a:t>
                      </a:r>
                      <a:r>
                        <a:rPr lang="en-ID" sz="2800" kern="100" dirty="0">
                          <a:effectLst/>
                        </a:rPr>
                        <a:t>) , </a:t>
                      </a:r>
                      <a:r>
                        <a:rPr lang="en-ID" sz="2800" kern="100" dirty="0" err="1">
                          <a:effectLst/>
                        </a:rPr>
                        <a:t>atau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situasi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krisis</a:t>
                      </a:r>
                      <a:r>
                        <a:rPr lang="en-ID" sz="2800" kern="100" dirty="0">
                          <a:effectLst/>
                        </a:rPr>
                        <a:t> yang </a:t>
                      </a:r>
                      <a:r>
                        <a:rPr lang="en-ID" sz="2800" kern="100" dirty="0" err="1">
                          <a:effectLst/>
                        </a:rPr>
                        <a:t>membutuhkan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tindakan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cepat</a:t>
                      </a:r>
                      <a:r>
                        <a:rPr lang="en-ID" sz="2800" kern="100" dirty="0">
                          <a:effectLst/>
                        </a:rPr>
                        <a:t>. </a:t>
                      </a:r>
                      <a:endParaRPr lang="en-ID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421081591"/>
                  </a:ext>
                </a:extLst>
              </a:tr>
              <a:tr h="106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</a:rPr>
                        <a:t>Kompromi</a:t>
                      </a:r>
                      <a:endParaRPr lang="en-ID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 err="1">
                          <a:effectLst/>
                        </a:rPr>
                        <a:t>Tekanan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waktu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mendesak</a:t>
                      </a:r>
                      <a:r>
                        <a:rPr lang="en-ID" sz="2800" kern="100" dirty="0">
                          <a:effectLst/>
                        </a:rPr>
                        <a:t> , </a:t>
                      </a:r>
                      <a:r>
                        <a:rPr lang="en-ID" sz="2800" kern="100" dirty="0" err="1">
                          <a:effectLst/>
                        </a:rPr>
                        <a:t>kedua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pihak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memiliki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kekuatan</a:t>
                      </a:r>
                      <a:r>
                        <a:rPr lang="en-ID" sz="2800" kern="100" dirty="0">
                          <a:effectLst/>
                        </a:rPr>
                        <a:t> yang </a:t>
                      </a:r>
                      <a:r>
                        <a:rPr lang="en-ID" sz="2800" kern="100" dirty="0" err="1">
                          <a:effectLst/>
                        </a:rPr>
                        <a:t>sama</a:t>
                      </a:r>
                      <a:r>
                        <a:rPr lang="en-ID" sz="2800" kern="100" dirty="0">
                          <a:effectLst/>
                        </a:rPr>
                        <a:t>  </a:t>
                      </a:r>
                      <a:r>
                        <a:rPr lang="en-ID" sz="2800" kern="100" dirty="0" err="1">
                          <a:effectLst/>
                        </a:rPr>
                        <a:t>atau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sebagai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langkah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sementara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untuk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masalah</a:t>
                      </a:r>
                      <a:r>
                        <a:rPr lang="en-ID" sz="2800" kern="100" dirty="0">
                          <a:effectLst/>
                        </a:rPr>
                        <a:t> yang </a:t>
                      </a:r>
                      <a:r>
                        <a:rPr lang="en-ID" sz="2800" kern="100" dirty="0" err="1">
                          <a:effectLst/>
                        </a:rPr>
                        <a:t>kompleks</a:t>
                      </a:r>
                      <a:r>
                        <a:rPr lang="en-ID" sz="2800" kern="100" dirty="0">
                          <a:effectLst/>
                        </a:rPr>
                        <a:t>. </a:t>
                      </a:r>
                      <a:endParaRPr lang="en-ID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351738838"/>
                  </a:ext>
                </a:extLst>
              </a:tr>
              <a:tr h="106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</a:rPr>
                        <a:t>Berkolaborasi</a:t>
                      </a:r>
                      <a:endParaRPr lang="en-ID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 err="1">
                          <a:effectLst/>
                        </a:rPr>
                        <a:t>Kedua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pihak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menginginkan</a:t>
                      </a:r>
                      <a:r>
                        <a:rPr lang="en-ID" sz="2800" kern="100" dirty="0">
                          <a:effectLst/>
                        </a:rPr>
                        <a:t> Win-Win dan </a:t>
                      </a:r>
                      <a:r>
                        <a:rPr lang="en-ID" sz="2800" kern="100" dirty="0" err="1">
                          <a:effectLst/>
                        </a:rPr>
                        <a:t>memiliki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waktu</a:t>
                      </a:r>
                      <a:r>
                        <a:rPr lang="en-ID" sz="2800" kern="100" dirty="0">
                          <a:effectLst/>
                        </a:rPr>
                        <a:t>/</a:t>
                      </a:r>
                      <a:r>
                        <a:rPr lang="en-ID" sz="2800" kern="100" dirty="0" err="1">
                          <a:effectLst/>
                        </a:rPr>
                        <a:t>pola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pikir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untuk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mengejarnya</a:t>
                      </a:r>
                      <a:r>
                        <a:rPr lang="en-ID" sz="2800" kern="100" dirty="0">
                          <a:effectLst/>
                        </a:rPr>
                        <a:t> , </a:t>
                      </a:r>
                      <a:r>
                        <a:rPr lang="en-ID" sz="2800" kern="100" dirty="0" err="1">
                          <a:effectLst/>
                        </a:rPr>
                        <a:t>atau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isu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tersebut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terlalu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penting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untuk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dikompromikan</a:t>
                      </a:r>
                      <a:r>
                        <a:rPr lang="en-ID" sz="2800" kern="100" dirty="0">
                          <a:effectLst/>
                        </a:rPr>
                        <a:t>. </a:t>
                      </a:r>
                      <a:endParaRPr lang="en-ID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207506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7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DD7BF967-E65F-789B-90D4-C2B511196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190500"/>
            <a:ext cx="4819650" cy="3210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FD8B1-D67B-E03C-018D-88EF1DE3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Masalah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dengan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Kompromi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A256-4DB7-2CE4-C4FA-AB51CFEB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3009900"/>
            <a:ext cx="15773400" cy="6527007"/>
          </a:xfrm>
        </p:spPr>
        <p:txBody>
          <a:bodyPr>
            <a:normAutofit lnSpcReduction="10000"/>
          </a:bodyPr>
          <a:lstStyle/>
          <a:p>
            <a:pPr lvl="0"/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Kompromi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≠ Win-Win. Sering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adil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negosiasi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/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Kompromi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partial win (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kemenangan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sebagian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paling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Win-Win. </a:t>
            </a:r>
          </a:p>
          <a:p>
            <a:pPr lvl="0"/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Alasan: Ketika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berkompromi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berkorban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/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Zona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Bahaya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(Danger Zone):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Kompromi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menyelesaikan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negosiasi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sulit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jalan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pintas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(cop-out). </a:t>
            </a:r>
          </a:p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Rekomendasi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Kerahkan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berkolaborasi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Win-Win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memilih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kompromi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jalan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keluar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Terima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kompromi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terakhir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100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85785A6E-D6BC-66C7-C29E-ED9FEC89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704" y="419100"/>
            <a:ext cx="3660073" cy="24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BD695-BB6C-BBD3-2F6D-9778AD24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Sikap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adalah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Kunci</a:t>
            </a:r>
            <a:br>
              <a:rPr lang="en-ID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73587-A59B-A501-BF51-0CAC64E7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ID" sz="3500" dirty="0"/>
              <a:t>Alat </a:t>
            </a:r>
            <a:r>
              <a:rPr lang="en-ID" sz="3500" dirty="0" err="1"/>
              <a:t>terpenting</a:t>
            </a:r>
            <a:r>
              <a:rPr lang="en-ID" sz="3500" dirty="0"/>
              <a:t> yang </a:t>
            </a:r>
            <a:r>
              <a:rPr lang="en-ID" sz="3500" dirty="0" err="1"/>
              <a:t>dimiliki</a:t>
            </a:r>
            <a:r>
              <a:rPr lang="en-ID" sz="3500" dirty="0"/>
              <a:t> </a:t>
            </a:r>
            <a:r>
              <a:rPr lang="en-ID" sz="3500" dirty="0" err="1"/>
              <a:t>negosiator</a:t>
            </a:r>
            <a:r>
              <a:rPr lang="en-ID" sz="3500" dirty="0"/>
              <a:t> win-win </a:t>
            </a:r>
            <a:r>
              <a:rPr lang="en-ID" sz="3500" dirty="0" err="1"/>
              <a:t>adalah</a:t>
            </a:r>
            <a:r>
              <a:rPr lang="en-ID" sz="3500" dirty="0"/>
              <a:t> </a:t>
            </a:r>
            <a:r>
              <a:rPr lang="en-ID" sz="3500" dirty="0" err="1"/>
              <a:t>sikap</a:t>
            </a:r>
            <a:r>
              <a:rPr lang="en-ID" sz="3500" dirty="0"/>
              <a:t>/</a:t>
            </a:r>
            <a:r>
              <a:rPr lang="en-ID" sz="3500" dirty="0" err="1"/>
              <a:t>mentalitasnya</a:t>
            </a:r>
            <a:r>
              <a:rPr lang="en-ID" sz="3500" dirty="0"/>
              <a:t> (attitude).</a:t>
            </a:r>
          </a:p>
          <a:p>
            <a:pPr lvl="0"/>
            <a:r>
              <a:rPr lang="en-ID" sz="3500" dirty="0" err="1"/>
              <a:t>Negosiator</a:t>
            </a:r>
            <a:r>
              <a:rPr lang="en-ID" sz="3500" dirty="0"/>
              <a:t> Win-Win </a:t>
            </a:r>
            <a:r>
              <a:rPr lang="en-ID" sz="3500" dirty="0" err="1"/>
              <a:t>adalah</a:t>
            </a:r>
            <a:r>
              <a:rPr lang="en-ID" sz="3500" dirty="0"/>
              <a:t> </a:t>
            </a:r>
            <a:r>
              <a:rPr lang="en-ID" sz="3500" dirty="0" err="1"/>
              <a:t>positif</a:t>
            </a:r>
            <a:r>
              <a:rPr lang="en-ID" sz="3500" dirty="0"/>
              <a:t>, </a:t>
            </a:r>
            <a:r>
              <a:rPr lang="en-ID" sz="3500" dirty="0" err="1"/>
              <a:t>optimis</a:t>
            </a:r>
            <a:r>
              <a:rPr lang="en-ID" sz="3500" dirty="0"/>
              <a:t>, </a:t>
            </a:r>
            <a:r>
              <a:rPr lang="en-ID" sz="3500" dirty="0" err="1"/>
              <a:t>kolaboratif</a:t>
            </a:r>
            <a:r>
              <a:rPr lang="en-ID" sz="3500" dirty="0"/>
              <a:t>, dan </a:t>
            </a:r>
            <a:r>
              <a:rPr lang="en-ID" sz="3500" dirty="0" err="1"/>
              <a:t>objektif</a:t>
            </a:r>
            <a:r>
              <a:rPr lang="en-ID" sz="3500" dirty="0"/>
              <a:t>. </a:t>
            </a:r>
          </a:p>
          <a:p>
            <a:pPr lvl="0"/>
            <a:r>
              <a:rPr lang="en-ID" sz="3500" dirty="0" err="1"/>
              <a:t>Prinsip-Prinsip</a:t>
            </a:r>
            <a:r>
              <a:rPr lang="en-ID" sz="3500" dirty="0"/>
              <a:t> Pola </a:t>
            </a:r>
            <a:r>
              <a:rPr lang="en-ID" sz="3500" dirty="0" err="1"/>
              <a:t>Pikir</a:t>
            </a:r>
            <a:r>
              <a:rPr lang="en-ID" sz="3500" dirty="0"/>
              <a:t> Win-Win: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ID" sz="3500" dirty="0" err="1"/>
              <a:t>Anggap</a:t>
            </a:r>
            <a:r>
              <a:rPr lang="en-ID" sz="3500" dirty="0"/>
              <a:t> </a:t>
            </a:r>
            <a:r>
              <a:rPr lang="en-ID" sz="3500" dirty="0" err="1"/>
              <a:t>negosiasi</a:t>
            </a:r>
            <a:r>
              <a:rPr lang="en-ID" sz="3500" dirty="0"/>
              <a:t> </a:t>
            </a:r>
            <a:r>
              <a:rPr lang="en-ID" sz="3500" dirty="0" err="1"/>
              <a:t>sebagai</a:t>
            </a:r>
            <a:r>
              <a:rPr lang="en-ID" sz="3500" dirty="0"/>
              <a:t> </a:t>
            </a:r>
            <a:r>
              <a:rPr lang="en-ID" sz="3500" dirty="0" err="1"/>
              <a:t>kesempatan</a:t>
            </a:r>
            <a:r>
              <a:rPr lang="en-ID" sz="3500" dirty="0"/>
              <a:t> </a:t>
            </a:r>
            <a:r>
              <a:rPr lang="en-ID" sz="3500" dirty="0" err="1"/>
              <a:t>memecahkan</a:t>
            </a:r>
            <a:r>
              <a:rPr lang="en-ID" sz="3500" dirty="0"/>
              <a:t> </a:t>
            </a:r>
            <a:r>
              <a:rPr lang="en-ID" sz="3500" dirty="0" err="1"/>
              <a:t>masalah</a:t>
            </a:r>
            <a:r>
              <a:rPr lang="en-ID" sz="3500" dirty="0"/>
              <a:t> </a:t>
            </a:r>
            <a:r>
              <a:rPr lang="en-ID" sz="3500" dirty="0" err="1"/>
              <a:t>bersama</a:t>
            </a:r>
            <a:r>
              <a:rPr lang="en-ID" sz="3500" dirty="0"/>
              <a:t>. </a:t>
            </a:r>
            <a:r>
              <a:rPr lang="en-ID" sz="3500" dirty="0" err="1"/>
              <a:t>Pikirkan</a:t>
            </a:r>
            <a:r>
              <a:rPr lang="en-ID" sz="3500" dirty="0"/>
              <a:t> Win-Win, </a:t>
            </a:r>
            <a:r>
              <a:rPr lang="en-ID" sz="3500" dirty="0" err="1"/>
              <a:t>cari</a:t>
            </a:r>
            <a:r>
              <a:rPr lang="en-ID" sz="3500" dirty="0"/>
              <a:t> </a:t>
            </a:r>
            <a:r>
              <a:rPr lang="en-ID" sz="3500" dirty="0" err="1"/>
              <a:t>cara</a:t>
            </a:r>
            <a:r>
              <a:rPr lang="en-ID" sz="3500" dirty="0"/>
              <a:t> </a:t>
            </a:r>
            <a:r>
              <a:rPr lang="en-ID" sz="3500" dirty="0" err="1"/>
              <a:t>untuk</a:t>
            </a:r>
            <a:r>
              <a:rPr lang="en-ID" sz="3500" dirty="0"/>
              <a:t> </a:t>
            </a:r>
            <a:r>
              <a:rPr lang="en-ID" sz="3500" dirty="0" err="1"/>
              <a:t>memperbesar</a:t>
            </a:r>
            <a:r>
              <a:rPr lang="en-ID" sz="3500" dirty="0"/>
              <a:t> "</a:t>
            </a:r>
            <a:r>
              <a:rPr lang="en-ID" sz="3500" dirty="0" err="1"/>
              <a:t>kue</a:t>
            </a:r>
            <a:r>
              <a:rPr lang="en-ID" sz="3500" dirty="0"/>
              <a:t>" (enlarge the pie). 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ID" sz="3500" dirty="0" err="1"/>
              <a:t>Perlakukan</a:t>
            </a:r>
            <a:r>
              <a:rPr lang="en-ID" sz="3500" dirty="0"/>
              <a:t> </a:t>
            </a:r>
            <a:r>
              <a:rPr lang="en-ID" sz="3500" dirty="0" err="1"/>
              <a:t>negosiasi</a:t>
            </a:r>
            <a:r>
              <a:rPr lang="en-ID" sz="3500" dirty="0"/>
              <a:t> </a:t>
            </a:r>
            <a:r>
              <a:rPr lang="en-ID" sz="3500" dirty="0" err="1"/>
              <a:t>sebagai</a:t>
            </a:r>
            <a:r>
              <a:rPr lang="en-ID" sz="3500" dirty="0"/>
              <a:t> </a:t>
            </a:r>
            <a:r>
              <a:rPr lang="en-ID" sz="3500" dirty="0" err="1"/>
              <a:t>permainan</a:t>
            </a:r>
            <a:r>
              <a:rPr lang="en-ID" sz="3500" dirty="0"/>
              <a:t>. </a:t>
            </a:r>
            <a:r>
              <a:rPr lang="en-ID" sz="3500" dirty="0" err="1"/>
              <a:t>Pelajari</a:t>
            </a:r>
            <a:r>
              <a:rPr lang="en-ID" sz="3500" dirty="0"/>
              <a:t> </a:t>
            </a:r>
            <a:r>
              <a:rPr lang="en-ID" sz="3500" dirty="0" err="1"/>
              <a:t>aturan</a:t>
            </a:r>
            <a:r>
              <a:rPr lang="en-ID" sz="3500" dirty="0"/>
              <a:t> dan </a:t>
            </a:r>
            <a:r>
              <a:rPr lang="en-ID" sz="3500" dirty="0" err="1"/>
              <a:t>latih</a:t>
            </a:r>
            <a:r>
              <a:rPr lang="en-ID" sz="3500" dirty="0"/>
              <a:t> </a:t>
            </a:r>
            <a:r>
              <a:rPr lang="en-ID" sz="3500" dirty="0" err="1"/>
              <a:t>keterampilan</a:t>
            </a:r>
            <a:r>
              <a:rPr lang="en-ID" sz="3500" dirty="0"/>
              <a:t>. 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ID" sz="3500" dirty="0" err="1"/>
              <a:t>Bersikap</a:t>
            </a:r>
            <a:r>
              <a:rPr lang="en-ID" sz="3500" dirty="0"/>
              <a:t> </a:t>
            </a:r>
            <a:r>
              <a:rPr lang="en-ID" sz="3500" dirty="0" err="1"/>
              <a:t>objektif</a:t>
            </a:r>
            <a:r>
              <a:rPr lang="en-ID" sz="3500" dirty="0"/>
              <a:t>. </a:t>
            </a:r>
            <a:r>
              <a:rPr lang="en-ID" sz="3500" dirty="0" err="1"/>
              <a:t>Jangan</a:t>
            </a:r>
            <a:r>
              <a:rPr lang="en-ID" sz="3500" dirty="0"/>
              <a:t> </a:t>
            </a:r>
            <a:r>
              <a:rPr lang="en-ID" sz="3500" dirty="0" err="1"/>
              <a:t>biarkan</a:t>
            </a:r>
            <a:r>
              <a:rPr lang="en-ID" sz="3500" dirty="0"/>
              <a:t> </a:t>
            </a:r>
            <a:r>
              <a:rPr lang="en-ID" sz="3500" dirty="0" err="1"/>
              <a:t>emosi</a:t>
            </a:r>
            <a:r>
              <a:rPr lang="en-ID" sz="3500" dirty="0"/>
              <a:t> dan bias </a:t>
            </a:r>
            <a:r>
              <a:rPr lang="en-ID" sz="3500" dirty="0" err="1"/>
              <a:t>berperan</a:t>
            </a:r>
            <a:r>
              <a:rPr lang="en-ID" sz="3500" dirty="0"/>
              <a:t>. 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ID" sz="3500" dirty="0" err="1"/>
              <a:t>Bersikap</a:t>
            </a:r>
            <a:r>
              <a:rPr lang="en-ID" sz="3500" dirty="0"/>
              <a:t> </a:t>
            </a:r>
            <a:r>
              <a:rPr lang="en-ID" sz="3500" dirty="0" err="1"/>
              <a:t>positif</a:t>
            </a:r>
            <a:r>
              <a:rPr lang="en-ID" sz="3500" dirty="0"/>
              <a:t> dan </a:t>
            </a:r>
            <a:r>
              <a:rPr lang="en-ID" sz="3500" dirty="0" err="1"/>
              <a:t>optimis</a:t>
            </a:r>
            <a:r>
              <a:rPr lang="en-ID" sz="3500" dirty="0"/>
              <a:t>. </a:t>
            </a:r>
            <a:r>
              <a:rPr lang="en-ID" sz="3500" dirty="0" err="1"/>
              <a:t>Tetapkan</a:t>
            </a:r>
            <a:r>
              <a:rPr lang="en-ID" sz="3500" dirty="0"/>
              <a:t> </a:t>
            </a:r>
            <a:r>
              <a:rPr lang="en-ID" sz="3500" dirty="0" err="1"/>
              <a:t>jangkar</a:t>
            </a:r>
            <a:r>
              <a:rPr lang="en-ID" sz="3500" dirty="0"/>
              <a:t> yang </a:t>
            </a:r>
            <a:r>
              <a:rPr lang="en-ID" sz="3500" dirty="0" err="1"/>
              <a:t>agresif</a:t>
            </a:r>
            <a:r>
              <a:rPr lang="en-ID" sz="3500" dirty="0"/>
              <a:t> dan </a:t>
            </a:r>
            <a:r>
              <a:rPr lang="en-ID" sz="3500" dirty="0" err="1"/>
              <a:t>berikan</a:t>
            </a:r>
            <a:r>
              <a:rPr lang="en-ID" sz="3500" dirty="0"/>
              <a:t> </a:t>
            </a:r>
            <a:r>
              <a:rPr lang="en-ID" sz="3500" dirty="0" err="1"/>
              <a:t>pembenaran</a:t>
            </a:r>
            <a:r>
              <a:rPr lang="en-ID" sz="3500" dirty="0"/>
              <a:t>. 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ID" sz="3500" dirty="0" err="1"/>
              <a:t>Gigih</a:t>
            </a:r>
            <a:r>
              <a:rPr lang="en-ID" sz="3500" dirty="0"/>
              <a:t> (Persistent). Terus </a:t>
            </a:r>
            <a:r>
              <a:rPr lang="en-ID" sz="3500" dirty="0" err="1"/>
              <a:t>hasilkan</a:t>
            </a:r>
            <a:r>
              <a:rPr lang="en-ID" sz="3500" dirty="0"/>
              <a:t> </a:t>
            </a:r>
            <a:r>
              <a:rPr lang="en-ID" sz="3500" dirty="0" err="1"/>
              <a:t>opsi</a:t>
            </a:r>
            <a:r>
              <a:rPr lang="en-ID" sz="3500" dirty="0"/>
              <a:t> dan </a:t>
            </a:r>
            <a:r>
              <a:rPr lang="en-ID" sz="3500" dirty="0" err="1"/>
              <a:t>cari</a:t>
            </a:r>
            <a:r>
              <a:rPr lang="en-ID" sz="3500" dirty="0"/>
              <a:t> </a:t>
            </a:r>
            <a:r>
              <a:rPr lang="en-ID" sz="3500" dirty="0" err="1"/>
              <a:t>cara</a:t>
            </a:r>
            <a:r>
              <a:rPr lang="en-ID" sz="3500" dirty="0"/>
              <a:t> </a:t>
            </a:r>
            <a:r>
              <a:rPr lang="en-ID" sz="3500" dirty="0" err="1"/>
              <a:t>untuk</a:t>
            </a:r>
            <a:r>
              <a:rPr lang="en-ID" sz="3500" dirty="0"/>
              <a:t> </a:t>
            </a:r>
            <a:r>
              <a:rPr lang="en-ID" sz="3500" dirty="0" err="1"/>
              <a:t>menciptakan</a:t>
            </a:r>
            <a:r>
              <a:rPr lang="en-ID" sz="3500" dirty="0"/>
              <a:t> </a:t>
            </a:r>
            <a:r>
              <a:rPr lang="en-ID" sz="3500" dirty="0" err="1"/>
              <a:t>nilai</a:t>
            </a:r>
            <a:r>
              <a:rPr lang="en-ID" sz="3500" dirty="0"/>
              <a:t>. </a:t>
            </a:r>
            <a:r>
              <a:rPr lang="en-ID" sz="3500" dirty="0" err="1"/>
              <a:t>Kompromi</a:t>
            </a:r>
            <a:r>
              <a:rPr lang="en-ID" sz="3500" dirty="0"/>
              <a:t> </a:t>
            </a:r>
            <a:r>
              <a:rPr lang="en-ID" sz="3500" dirty="0" err="1"/>
              <a:t>hanya</a:t>
            </a:r>
            <a:r>
              <a:rPr lang="en-ID" sz="3500" dirty="0"/>
              <a:t> </a:t>
            </a:r>
            <a:r>
              <a:rPr lang="en-ID" sz="3500" dirty="0" err="1"/>
              <a:t>sebagai</a:t>
            </a:r>
            <a:r>
              <a:rPr lang="en-ID" sz="3500" dirty="0"/>
              <a:t> </a:t>
            </a:r>
            <a:r>
              <a:rPr lang="en-ID" sz="3500" dirty="0" err="1"/>
              <a:t>upaya</a:t>
            </a:r>
            <a:r>
              <a:rPr lang="en-ID" sz="3500" dirty="0"/>
              <a:t> </a:t>
            </a:r>
            <a:r>
              <a:rPr lang="en-ID" sz="3500" dirty="0" err="1"/>
              <a:t>terakhir</a:t>
            </a:r>
            <a:r>
              <a:rPr lang="en-ID" sz="3500" dirty="0"/>
              <a:t>. 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ID" sz="3500" dirty="0" err="1"/>
              <a:t>Selalu</a:t>
            </a:r>
            <a:r>
              <a:rPr lang="en-ID" sz="3500" dirty="0"/>
              <a:t> </a:t>
            </a:r>
            <a:r>
              <a:rPr lang="en-ID" sz="3500" dirty="0" err="1"/>
              <a:t>siapkan</a:t>
            </a:r>
            <a:r>
              <a:rPr lang="en-ID" sz="3500" dirty="0"/>
              <a:t> </a:t>
            </a:r>
            <a:r>
              <a:rPr lang="en-ID" sz="3500" dirty="0" err="1"/>
              <a:t>Rencana</a:t>
            </a:r>
            <a:r>
              <a:rPr lang="en-ID" sz="3500" dirty="0"/>
              <a:t> B dan </a:t>
            </a:r>
            <a:r>
              <a:rPr lang="en-ID" sz="3500" dirty="0" err="1"/>
              <a:t>siap</a:t>
            </a:r>
            <a:r>
              <a:rPr lang="en-ID" sz="3500" dirty="0"/>
              <a:t> </a:t>
            </a:r>
            <a:r>
              <a:rPr lang="en-ID" sz="3500" dirty="0" err="1"/>
              <a:t>melaksanakannya</a:t>
            </a:r>
            <a:r>
              <a:rPr lang="en-ID" sz="3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476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E514-B2B4-D976-5FEC-9093AFFC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6268700" cy="1988345"/>
          </a:xfrm>
        </p:spPr>
        <p:txBody>
          <a:bodyPr/>
          <a:lstStyle/>
          <a:p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Lima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Negosiator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Win-Win</a:t>
            </a: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DE94-5609-0953-9195-836691D5E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negosiator</a:t>
            </a:r>
            <a:r>
              <a:rPr lang="en-ID" dirty="0"/>
              <a:t> win-win </a:t>
            </a:r>
            <a:r>
              <a:rPr lang="en-ID" dirty="0" err="1"/>
              <a:t>memiliki</a:t>
            </a:r>
            <a:r>
              <a:rPr lang="en-ID" dirty="0"/>
              <a:t> lima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D" dirty="0" err="1"/>
              <a:t>Ajukan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D" dirty="0" err="1"/>
              <a:t>Dengarkan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D" dirty="0" err="1"/>
              <a:t>Empati</a:t>
            </a:r>
            <a:r>
              <a:rPr lang="en-ID" dirty="0"/>
              <a:t>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dan </a:t>
            </a:r>
            <a:r>
              <a:rPr lang="en-ID" dirty="0" err="1"/>
              <a:t>Jelaskan</a:t>
            </a:r>
            <a:r>
              <a:rPr lang="en-ID" dirty="0"/>
              <a:t>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 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 descr="A group of people sitting in chairs talking&#10;&#10;AI-generated content may be incorrect.">
            <a:extLst>
              <a:ext uri="{FF2B5EF4-FFF2-40B4-BE49-F238E27FC236}">
                <a16:creationId xmlns:a16="http://schemas.microsoft.com/office/drawing/2014/main" id="{67C58DD2-DCBE-90DE-C9DF-D4713C744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169090"/>
            <a:ext cx="70485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holding laptops&#10;&#10;AI-generated content may be incorrect.">
            <a:extLst>
              <a:ext uri="{FF2B5EF4-FFF2-40B4-BE49-F238E27FC236}">
                <a16:creationId xmlns:a16="http://schemas.microsoft.com/office/drawing/2014/main" id="{9F036719-41EF-00AD-819A-B4B78EE6C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15926" r="8512" b="12963"/>
          <a:stretch>
            <a:fillRect/>
          </a:stretch>
        </p:blipFill>
        <p:spPr>
          <a:xfrm>
            <a:off x="14020800" y="266700"/>
            <a:ext cx="4133850" cy="236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D0F74-36E2-A3E4-BDCB-CE128C58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55" y="0"/>
            <a:ext cx="15773400" cy="1988345"/>
          </a:xfrm>
        </p:spPr>
        <p:txBody>
          <a:bodyPr/>
          <a:lstStyle/>
          <a:p>
            <a:pPr lvl="0"/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Negosiator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Win-Win</a:t>
            </a: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EB0D-98ED-ECC9-BE8F-69D22263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5045"/>
            <a:ext cx="15773400" cy="7696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D" sz="7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ID" sz="7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Ajukan</a:t>
            </a:r>
            <a:r>
              <a:rPr lang="en-ID" sz="7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Pertanyaan</a:t>
            </a:r>
            <a:endParaRPr lang="en-ID" sz="7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Tujuan: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7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rapport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mengontrol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diskusi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mengklarifikasi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pemahaman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membujuk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mengumpulkan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/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Jenis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ID" sz="7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Terbuka: 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Mendorong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percakapan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bebas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terduga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berguna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awal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ID" sz="7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Tertutup</a:t>
            </a:r>
            <a:r>
              <a:rPr lang="en-ID" sz="7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jawaban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"Ya"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"Tidak",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berguna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menetapkan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fakta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konfirmasi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merangkum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/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Perhatian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Hindari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Mengapa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yang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terdengar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menuduh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Ubah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"Apa"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agar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7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tulus</a:t>
            </a:r>
            <a:r>
              <a:rPr lang="en-ID" sz="7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buNone/>
            </a:pPr>
            <a:endParaRPr lang="en-ID" sz="70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5161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A5A90-7D27-606B-5100-AA8D0EDED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2D90D435-B234-DD37-3F60-A1F1CE8F5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8665" r="9245" b="8824"/>
          <a:stretch>
            <a:fillRect/>
          </a:stretch>
        </p:blipFill>
        <p:spPr>
          <a:xfrm>
            <a:off x="14255804" y="114300"/>
            <a:ext cx="3346395" cy="335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B621C6-7C11-134D-0B6A-7553B968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55" y="0"/>
            <a:ext cx="15773400" cy="1988345"/>
          </a:xfrm>
        </p:spPr>
        <p:txBody>
          <a:bodyPr/>
          <a:lstStyle/>
          <a:p>
            <a:pPr lvl="0"/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Negosiator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Win-Win</a:t>
            </a: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BFCFB-341D-C984-C0A8-D82D510D3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55" y="1866900"/>
            <a:ext cx="15773400" cy="883920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en-ID" sz="7000" dirty="0"/>
          </a:p>
          <a:p>
            <a:pPr marL="0" indent="0">
              <a:buNone/>
            </a:pPr>
            <a:r>
              <a:rPr lang="en-ID" sz="7000" b="1" dirty="0">
                <a:solidFill>
                  <a:srgbClr val="C00000"/>
                </a:solidFill>
              </a:rPr>
              <a:t>2. </a:t>
            </a:r>
            <a:r>
              <a:rPr lang="en-ID" sz="7000" b="1" dirty="0" err="1">
                <a:solidFill>
                  <a:srgbClr val="C00000"/>
                </a:solidFill>
              </a:rPr>
              <a:t>Dengarkan</a:t>
            </a:r>
            <a:r>
              <a:rPr lang="en-ID" sz="7000" b="1" dirty="0">
                <a:solidFill>
                  <a:srgbClr val="C00000"/>
                </a:solidFill>
              </a:rPr>
              <a:t> </a:t>
            </a:r>
            <a:r>
              <a:rPr lang="en-ID" sz="7000" b="1" dirty="0" err="1">
                <a:solidFill>
                  <a:srgbClr val="C00000"/>
                </a:solidFill>
              </a:rPr>
              <a:t>Secara</a:t>
            </a:r>
            <a:r>
              <a:rPr lang="en-ID" sz="7000" b="1" dirty="0">
                <a:solidFill>
                  <a:srgbClr val="C00000"/>
                </a:solidFill>
              </a:rPr>
              <a:t> </a:t>
            </a:r>
            <a:r>
              <a:rPr lang="en-ID" sz="7000" b="1" dirty="0" err="1">
                <a:solidFill>
                  <a:srgbClr val="C00000"/>
                </a:solidFill>
              </a:rPr>
              <a:t>Aktif</a:t>
            </a:r>
            <a:endParaRPr lang="en-ID" sz="7000" b="1" dirty="0">
              <a:solidFill>
                <a:srgbClr val="C00000"/>
              </a:solidFill>
            </a:endParaRPr>
          </a:p>
          <a:p>
            <a:pPr lvl="0"/>
            <a:r>
              <a:rPr lang="en-ID" sz="7000" dirty="0" err="1"/>
              <a:t>Mendengar</a:t>
            </a:r>
            <a:r>
              <a:rPr lang="en-ID" sz="7000" dirty="0"/>
              <a:t> (</a:t>
            </a:r>
            <a:r>
              <a:rPr lang="en-ID" sz="7000" i="1" dirty="0"/>
              <a:t>Hearing</a:t>
            </a:r>
            <a:r>
              <a:rPr lang="en-ID" sz="7000" dirty="0"/>
              <a:t>) </a:t>
            </a:r>
            <a:r>
              <a:rPr lang="en-ID" sz="7000" dirty="0" err="1"/>
              <a:t>adalah</a:t>
            </a:r>
            <a:r>
              <a:rPr lang="en-ID" sz="7000" dirty="0"/>
              <a:t> proses </a:t>
            </a:r>
            <a:r>
              <a:rPr lang="en-ID" sz="7000" dirty="0" err="1"/>
              <a:t>pasif</a:t>
            </a:r>
            <a:r>
              <a:rPr lang="en-ID" sz="7000" dirty="0"/>
              <a:t>; </a:t>
            </a:r>
            <a:r>
              <a:rPr lang="en-ID" sz="7000" dirty="0" err="1"/>
              <a:t>Mendengarkan</a:t>
            </a:r>
            <a:r>
              <a:rPr lang="en-ID" sz="7000" dirty="0"/>
              <a:t> (</a:t>
            </a:r>
            <a:r>
              <a:rPr lang="en-ID" sz="7000" i="1" dirty="0"/>
              <a:t>Listening</a:t>
            </a:r>
            <a:r>
              <a:rPr lang="en-ID" sz="7000" dirty="0"/>
              <a:t>) </a:t>
            </a:r>
            <a:r>
              <a:rPr lang="en-ID" sz="7000" dirty="0" err="1"/>
              <a:t>adalah</a:t>
            </a:r>
            <a:r>
              <a:rPr lang="en-ID" sz="7000" dirty="0"/>
              <a:t> proses </a:t>
            </a:r>
            <a:r>
              <a:rPr lang="en-ID" sz="7000" dirty="0" err="1"/>
              <a:t>aktif</a:t>
            </a:r>
            <a:r>
              <a:rPr lang="en-ID" sz="7000" dirty="0"/>
              <a:t> </a:t>
            </a:r>
            <a:r>
              <a:rPr lang="en-ID" sz="7000" dirty="0" err="1"/>
              <a:t>menafsirkan</a:t>
            </a:r>
            <a:r>
              <a:rPr lang="en-ID" sz="7000" dirty="0"/>
              <a:t> dan </a:t>
            </a:r>
            <a:r>
              <a:rPr lang="en-ID" sz="7000" dirty="0" err="1"/>
              <a:t>memberi</a:t>
            </a:r>
            <a:r>
              <a:rPr lang="en-ID" sz="7000" dirty="0"/>
              <a:t> </a:t>
            </a:r>
            <a:r>
              <a:rPr lang="en-ID" sz="7000" dirty="0" err="1"/>
              <a:t>makna</a:t>
            </a:r>
            <a:r>
              <a:rPr lang="en-ID" sz="7000" dirty="0"/>
              <a:t>, </a:t>
            </a:r>
            <a:r>
              <a:rPr lang="en-ID" sz="7000" dirty="0" err="1"/>
              <a:t>membutuhkan</a:t>
            </a:r>
            <a:r>
              <a:rPr lang="en-ID" sz="7000" dirty="0"/>
              <a:t> </a:t>
            </a:r>
            <a:r>
              <a:rPr lang="en-ID" sz="7000" dirty="0" err="1"/>
              <a:t>pemikiran</a:t>
            </a:r>
            <a:r>
              <a:rPr lang="en-ID" sz="7000" dirty="0"/>
              <a:t>. </a:t>
            </a:r>
          </a:p>
          <a:p>
            <a:pPr lvl="0"/>
            <a:r>
              <a:rPr lang="en-ID" sz="7000" dirty="0"/>
              <a:t>Cara </a:t>
            </a:r>
            <a:r>
              <a:rPr lang="en-ID" sz="7000" dirty="0" err="1"/>
              <a:t>Mendengarkan</a:t>
            </a:r>
            <a:r>
              <a:rPr lang="en-ID" sz="7000" dirty="0"/>
              <a:t> </a:t>
            </a:r>
            <a:r>
              <a:rPr lang="en-ID" sz="7000" dirty="0" err="1"/>
              <a:t>Aktif</a:t>
            </a:r>
            <a:r>
              <a:rPr lang="en-ID" sz="7000" dirty="0"/>
              <a:t>:</a:t>
            </a:r>
          </a:p>
          <a:p>
            <a:pPr lvl="1"/>
            <a:r>
              <a:rPr lang="en-ID" sz="7000" b="1" dirty="0" err="1"/>
              <a:t>Parafrase</a:t>
            </a:r>
            <a:r>
              <a:rPr lang="en-ID" sz="7000" dirty="0"/>
              <a:t>: </a:t>
            </a:r>
            <a:r>
              <a:rPr lang="en-ID" sz="7000" dirty="0" err="1"/>
              <a:t>Mengulangi</a:t>
            </a:r>
            <a:r>
              <a:rPr lang="en-ID" sz="7000" dirty="0"/>
              <a:t> </a:t>
            </a:r>
            <a:r>
              <a:rPr lang="en-ID" sz="7000" dirty="0" err="1"/>
              <a:t>apa</a:t>
            </a:r>
            <a:r>
              <a:rPr lang="en-ID" sz="7000" dirty="0"/>
              <a:t> yang </a:t>
            </a:r>
            <a:r>
              <a:rPr lang="en-ID" sz="7000" dirty="0" err="1"/>
              <a:t>dikatakan</a:t>
            </a:r>
            <a:r>
              <a:rPr lang="en-ID" sz="7000" dirty="0"/>
              <a:t> </a:t>
            </a:r>
            <a:r>
              <a:rPr lang="en-ID" sz="7000" dirty="0" err="1"/>
              <a:t>pembicara</a:t>
            </a:r>
            <a:r>
              <a:rPr lang="en-ID" sz="7000" dirty="0"/>
              <a:t> </a:t>
            </a:r>
            <a:r>
              <a:rPr lang="en-ID" sz="7000" dirty="0" err="1"/>
              <a:t>untuk</a:t>
            </a:r>
            <a:r>
              <a:rPr lang="en-ID" sz="7000" dirty="0"/>
              <a:t> </a:t>
            </a:r>
            <a:r>
              <a:rPr lang="en-ID" sz="7000" dirty="0" err="1"/>
              <a:t>menguji</a:t>
            </a:r>
            <a:r>
              <a:rPr lang="en-ID" sz="7000" dirty="0"/>
              <a:t> </a:t>
            </a:r>
            <a:r>
              <a:rPr lang="en-ID" sz="7000" dirty="0" err="1"/>
              <a:t>asumsi</a:t>
            </a:r>
            <a:r>
              <a:rPr lang="en-ID" sz="7000" dirty="0"/>
              <a:t> dan </a:t>
            </a:r>
            <a:r>
              <a:rPr lang="en-ID" sz="7000" dirty="0" err="1"/>
              <a:t>mengonfirmasi</a:t>
            </a:r>
            <a:r>
              <a:rPr lang="en-ID" sz="7000" dirty="0"/>
              <a:t> </a:t>
            </a:r>
            <a:r>
              <a:rPr lang="en-ID" sz="7000" dirty="0" err="1"/>
              <a:t>pemahaman</a:t>
            </a:r>
            <a:r>
              <a:rPr lang="en-ID" sz="7000" dirty="0"/>
              <a:t> (</a:t>
            </a:r>
            <a:r>
              <a:rPr lang="en-ID" sz="7000" dirty="0" err="1"/>
              <a:t>Contoh</a:t>
            </a:r>
            <a:r>
              <a:rPr lang="en-ID" sz="7000" dirty="0"/>
              <a:t>: "Jika </a:t>
            </a:r>
            <a:r>
              <a:rPr lang="en-ID" sz="7000" dirty="0" err="1"/>
              <a:t>saya</a:t>
            </a:r>
            <a:r>
              <a:rPr lang="en-ID" sz="7000" dirty="0"/>
              <a:t> </a:t>
            </a:r>
            <a:r>
              <a:rPr lang="en-ID" sz="7000" dirty="0" err="1"/>
              <a:t>mengerti</a:t>
            </a:r>
            <a:r>
              <a:rPr lang="en-ID" sz="7000" dirty="0"/>
              <a:t> </a:t>
            </a:r>
            <a:r>
              <a:rPr lang="en-ID" sz="7000" dirty="0" err="1"/>
              <a:t>dengan</a:t>
            </a:r>
            <a:r>
              <a:rPr lang="en-ID" sz="7000" dirty="0"/>
              <a:t> </a:t>
            </a:r>
            <a:r>
              <a:rPr lang="en-ID" sz="7000" dirty="0" err="1"/>
              <a:t>benar</a:t>
            </a:r>
            <a:r>
              <a:rPr lang="en-ID" sz="7000" dirty="0"/>
              <a:t>..."). </a:t>
            </a:r>
          </a:p>
          <a:p>
            <a:pPr lvl="1"/>
            <a:r>
              <a:rPr lang="en-ID" sz="7000" b="1" dirty="0" err="1"/>
              <a:t>Dorong</a:t>
            </a:r>
            <a:r>
              <a:rPr lang="en-ID" sz="7000" b="1" dirty="0"/>
              <a:t> </a:t>
            </a:r>
            <a:r>
              <a:rPr lang="en-ID" sz="7000" b="1" dirty="0" err="1"/>
              <a:t>Pembicara</a:t>
            </a:r>
            <a:r>
              <a:rPr lang="en-ID" sz="7000" b="1" dirty="0"/>
              <a:t>: </a:t>
            </a:r>
            <a:r>
              <a:rPr lang="en-ID" sz="7000" dirty="0" err="1"/>
              <a:t>Gunakan</a:t>
            </a:r>
            <a:r>
              <a:rPr lang="en-ID" sz="7000" dirty="0"/>
              <a:t> </a:t>
            </a:r>
            <a:r>
              <a:rPr lang="en-ID" sz="7000" dirty="0" err="1"/>
              <a:t>isyarat</a:t>
            </a:r>
            <a:r>
              <a:rPr lang="en-ID" sz="7000" dirty="0"/>
              <a:t> verbal dan non-verbal (</a:t>
            </a:r>
            <a:r>
              <a:rPr lang="en-ID" sz="7000" dirty="0" err="1"/>
              <a:t>mengangguk</a:t>
            </a:r>
            <a:r>
              <a:rPr lang="en-ID" sz="7000" dirty="0"/>
              <a:t>, </a:t>
            </a:r>
            <a:r>
              <a:rPr lang="en-ID" sz="7000" dirty="0" err="1"/>
              <a:t>ekspresi</a:t>
            </a:r>
            <a:r>
              <a:rPr lang="en-ID" sz="7000" dirty="0"/>
              <a:t> </a:t>
            </a:r>
            <a:r>
              <a:rPr lang="en-ID" sz="7000" dirty="0" err="1"/>
              <a:t>wajah</a:t>
            </a:r>
            <a:r>
              <a:rPr lang="en-ID" sz="7000" dirty="0"/>
              <a:t>) </a:t>
            </a:r>
            <a:r>
              <a:rPr lang="en-ID" sz="7000" dirty="0" err="1"/>
              <a:t>untuk</a:t>
            </a:r>
            <a:r>
              <a:rPr lang="en-ID" sz="7000" dirty="0"/>
              <a:t> </a:t>
            </a:r>
            <a:r>
              <a:rPr lang="en-ID" sz="7000" dirty="0" err="1"/>
              <a:t>mendorong</a:t>
            </a:r>
            <a:r>
              <a:rPr lang="en-ID" sz="7000" dirty="0"/>
              <a:t> </a:t>
            </a:r>
            <a:r>
              <a:rPr lang="en-ID" sz="7000" dirty="0" err="1"/>
              <a:t>mereka</a:t>
            </a:r>
            <a:r>
              <a:rPr lang="en-ID" sz="7000" dirty="0"/>
              <a:t> </a:t>
            </a:r>
            <a:r>
              <a:rPr lang="en-ID" sz="7000" dirty="0" err="1"/>
              <a:t>melanjutkan</a:t>
            </a:r>
            <a:r>
              <a:rPr lang="en-ID" sz="7000" dirty="0"/>
              <a:t>. </a:t>
            </a:r>
          </a:p>
          <a:p>
            <a:pPr lvl="1"/>
            <a:r>
              <a:rPr lang="en-ID" sz="7000" dirty="0" err="1"/>
              <a:t>Fokus</a:t>
            </a:r>
            <a:r>
              <a:rPr lang="en-ID" sz="7000" dirty="0"/>
              <a:t> pada Kata-kata "</a:t>
            </a:r>
            <a:r>
              <a:rPr lang="en-ID" sz="7000" dirty="0" err="1"/>
              <a:t>Bendera</a:t>
            </a:r>
            <a:r>
              <a:rPr lang="en-ID" sz="7000" dirty="0"/>
              <a:t> Merah" (Red Flag Words): Kata-kata </a:t>
            </a:r>
            <a:r>
              <a:rPr lang="en-ID" sz="7000" dirty="0" err="1"/>
              <a:t>ambigu</a:t>
            </a:r>
            <a:r>
              <a:rPr lang="en-ID" sz="7000" dirty="0"/>
              <a:t> yang </a:t>
            </a:r>
            <a:r>
              <a:rPr lang="en-ID" sz="7000" dirty="0" err="1"/>
              <a:t>membutuhkan</a:t>
            </a:r>
            <a:r>
              <a:rPr lang="en-ID" sz="7000" dirty="0"/>
              <a:t> </a:t>
            </a:r>
            <a:r>
              <a:rPr lang="en-ID" sz="7000" dirty="0" err="1"/>
              <a:t>elaborasi</a:t>
            </a:r>
            <a:r>
              <a:rPr lang="en-ID" sz="7000" dirty="0"/>
              <a:t> (</a:t>
            </a:r>
            <a:r>
              <a:rPr lang="en-ID" sz="7000" dirty="0" err="1"/>
              <a:t>Contoh</a:t>
            </a:r>
            <a:r>
              <a:rPr lang="en-ID" sz="7000" dirty="0"/>
              <a:t>: "</a:t>
            </a:r>
            <a:r>
              <a:rPr lang="en-ID" sz="7000" dirty="0" err="1"/>
              <a:t>menarik</a:t>
            </a:r>
            <a:r>
              <a:rPr lang="en-ID" sz="7000" dirty="0"/>
              <a:t>," "</a:t>
            </a:r>
            <a:r>
              <a:rPr lang="en-ID" sz="7000" dirty="0" err="1"/>
              <a:t>untuk</a:t>
            </a:r>
            <a:r>
              <a:rPr lang="en-ID" sz="7000" dirty="0"/>
              <a:t> </a:t>
            </a:r>
            <a:r>
              <a:rPr lang="en-ID" sz="7000" dirty="0" err="1"/>
              <a:t>sementara</a:t>
            </a:r>
            <a:r>
              <a:rPr lang="en-ID" sz="7000" dirty="0"/>
              <a:t> </a:t>
            </a:r>
            <a:r>
              <a:rPr lang="en-ID" sz="7000" dirty="0" err="1"/>
              <a:t>waktu</a:t>
            </a:r>
            <a:r>
              <a:rPr lang="en-ID" sz="7000" dirty="0"/>
              <a:t>"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572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omputer and shaking hands&#10;&#10;AI-generated content may be incorrect.">
            <a:extLst>
              <a:ext uri="{FF2B5EF4-FFF2-40B4-BE49-F238E27FC236}">
                <a16:creationId xmlns:a16="http://schemas.microsoft.com/office/drawing/2014/main" id="{4CE73932-DB4A-E761-F237-92223F51B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15185" r="6195" b="11482"/>
          <a:stretch>
            <a:fillRect/>
          </a:stretch>
        </p:blipFill>
        <p:spPr>
          <a:xfrm>
            <a:off x="10972800" y="6175528"/>
            <a:ext cx="7291137" cy="3529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AF47-E6BC-A099-AA58-22DA20E0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Hasil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Negosiasi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3BADD-8073-B576-A557-5F89D585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0172700" cy="6527007"/>
          </a:xfrm>
        </p:spPr>
        <p:txBody>
          <a:bodyPr/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 – Lose</a:t>
            </a:r>
            <a:r>
              <a:rPr lang="en-ID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menang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lain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Merusak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Panjang</a:t>
            </a:r>
          </a:p>
          <a:p>
            <a:r>
              <a:rPr lang="en-ID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Lose – Lose 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serimg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irasional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Partial Win- Partial Lose 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Hasil paling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kompromi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Dimana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sepenuhnya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puas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Win-Win 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Ideal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Panjang,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kedia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kepuasan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penuh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2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chair holding a person's hand&#10;&#10;AI-generated content may be incorrect.">
            <a:extLst>
              <a:ext uri="{FF2B5EF4-FFF2-40B4-BE49-F238E27FC236}">
                <a16:creationId xmlns:a16="http://schemas.microsoft.com/office/drawing/2014/main" id="{1172623C-443A-0A95-7927-2B03666C2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8519" r="7334" b="8519"/>
          <a:stretch>
            <a:fillRect/>
          </a:stretch>
        </p:blipFill>
        <p:spPr>
          <a:xfrm>
            <a:off x="13639800" y="7048500"/>
            <a:ext cx="4128407" cy="312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F186B5-7D02-1B84-DC96-9BBDE73B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Negosiator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Win-Win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3143-E6C2-3578-0849-6D55D8F53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4000" b="1" dirty="0">
                <a:solidFill>
                  <a:srgbClr val="C00000"/>
                </a:solidFill>
              </a:rPr>
              <a:t>3. </a:t>
            </a:r>
            <a:r>
              <a:rPr lang="en-ID" sz="4000" b="1" dirty="0" err="1">
                <a:solidFill>
                  <a:srgbClr val="C00000"/>
                </a:solidFill>
              </a:rPr>
              <a:t>Empati</a:t>
            </a:r>
            <a:endParaRPr lang="en-ID" sz="4000" dirty="0">
              <a:solidFill>
                <a:srgbClr val="C00000"/>
              </a:solidFill>
            </a:endParaRPr>
          </a:p>
          <a:p>
            <a:pPr lvl="0"/>
            <a:r>
              <a:rPr lang="en-ID" sz="4000" b="1" dirty="0" err="1"/>
              <a:t>Definisi</a:t>
            </a:r>
            <a:r>
              <a:rPr lang="en-ID" sz="4000" b="1" dirty="0"/>
              <a:t>:</a:t>
            </a:r>
            <a:r>
              <a:rPr lang="en-ID" sz="4000" dirty="0"/>
              <a:t> </a:t>
            </a:r>
            <a:r>
              <a:rPr lang="en-ID" sz="4000" dirty="0" err="1"/>
              <a:t>Meliputi</a:t>
            </a:r>
            <a:r>
              <a:rPr lang="en-ID" sz="4000" dirty="0"/>
              <a:t> </a:t>
            </a:r>
            <a:r>
              <a:rPr lang="en-ID" sz="4000" dirty="0" err="1"/>
              <a:t>Mendengar</a:t>
            </a:r>
            <a:r>
              <a:rPr lang="en-ID" sz="4000" dirty="0"/>
              <a:t> </a:t>
            </a:r>
            <a:r>
              <a:rPr lang="en-ID" sz="4000" dirty="0" err="1"/>
              <a:t>Aktif</a:t>
            </a:r>
            <a:r>
              <a:rPr lang="en-ID" sz="4000" dirty="0"/>
              <a:t> </a:t>
            </a:r>
            <a:r>
              <a:rPr lang="en-ID" sz="4000" b="1" dirty="0" err="1"/>
              <a:t>ditambah</a:t>
            </a:r>
            <a:r>
              <a:rPr lang="en-ID" sz="4000" dirty="0"/>
              <a:t> </a:t>
            </a:r>
            <a:r>
              <a:rPr lang="en-ID" sz="4000" dirty="0" err="1"/>
              <a:t>merefleksikan</a:t>
            </a:r>
            <a:r>
              <a:rPr lang="en-ID" sz="4000" dirty="0"/>
              <a:t> </a:t>
            </a:r>
            <a:r>
              <a:rPr lang="en-ID" sz="4000" dirty="0" err="1"/>
              <a:t>keadaan</a:t>
            </a:r>
            <a:r>
              <a:rPr lang="en-ID" sz="4000" dirty="0"/>
              <a:t> </a:t>
            </a:r>
            <a:r>
              <a:rPr lang="en-ID" sz="4000" dirty="0" err="1"/>
              <a:t>emosional</a:t>
            </a:r>
            <a:r>
              <a:rPr lang="en-ID" sz="4000" dirty="0"/>
              <a:t> </a:t>
            </a:r>
            <a:r>
              <a:rPr lang="en-ID" sz="4000" dirty="0" err="1"/>
              <a:t>pembicara</a:t>
            </a:r>
            <a:r>
              <a:rPr lang="en-ID" sz="4000" dirty="0"/>
              <a:t>. </a:t>
            </a:r>
          </a:p>
          <a:p>
            <a:pPr lvl="0"/>
            <a:r>
              <a:rPr lang="en-ID" sz="4000" dirty="0" err="1"/>
              <a:t>Benar-benar</a:t>
            </a:r>
            <a:r>
              <a:rPr lang="en-ID" sz="4000" dirty="0"/>
              <a:t> </a:t>
            </a:r>
            <a:r>
              <a:rPr lang="en-ID" sz="4000" dirty="0" err="1"/>
              <a:t>memahami</a:t>
            </a:r>
            <a:r>
              <a:rPr lang="en-ID" sz="4000" dirty="0"/>
              <a:t> </a:t>
            </a:r>
            <a:r>
              <a:rPr lang="en-ID" sz="4000" dirty="0" err="1"/>
              <a:t>perasaan</a:t>
            </a:r>
            <a:r>
              <a:rPr lang="en-ID" sz="4000" dirty="0"/>
              <a:t> orang lain — </a:t>
            </a:r>
            <a:r>
              <a:rPr lang="en-ID" sz="4000" dirty="0" err="1"/>
              <a:t>tidak</a:t>
            </a:r>
            <a:r>
              <a:rPr lang="en-ID" sz="4000" dirty="0"/>
              <a:t> </a:t>
            </a:r>
            <a:r>
              <a:rPr lang="en-ID" sz="4000" dirty="0" err="1"/>
              <a:t>bisa</a:t>
            </a:r>
            <a:r>
              <a:rPr lang="en-ID" sz="4000" dirty="0"/>
              <a:t> </a:t>
            </a:r>
            <a:r>
              <a:rPr lang="en-ID" sz="4000" dirty="0" err="1"/>
              <a:t>dipalsukan</a:t>
            </a:r>
            <a:r>
              <a:rPr lang="en-ID" sz="4000" dirty="0"/>
              <a:t>. </a:t>
            </a:r>
          </a:p>
          <a:p>
            <a:pPr lvl="0"/>
            <a:r>
              <a:rPr lang="en-ID" sz="4000" b="1" dirty="0" err="1"/>
              <a:t>Tunjukkan</a:t>
            </a:r>
            <a:r>
              <a:rPr lang="en-ID" sz="4000" b="1" dirty="0"/>
              <a:t> </a:t>
            </a:r>
            <a:r>
              <a:rPr lang="en-ID" sz="4000" b="1" dirty="0" err="1"/>
              <a:t>Empati</a:t>
            </a:r>
            <a:r>
              <a:rPr lang="en-ID" sz="4000" b="1" dirty="0"/>
              <a:t>:</a:t>
            </a:r>
            <a:r>
              <a:rPr lang="en-ID" sz="4000" dirty="0"/>
              <a:t> </a:t>
            </a:r>
            <a:r>
              <a:rPr lang="en-ID" sz="4000" dirty="0" err="1"/>
              <a:t>Mengidentifikasi</a:t>
            </a:r>
            <a:r>
              <a:rPr lang="en-ID" sz="4000" dirty="0"/>
              <a:t> dan </a:t>
            </a:r>
            <a:r>
              <a:rPr lang="en-ID" sz="4000" dirty="0" err="1"/>
              <a:t>merefleksikan</a:t>
            </a:r>
            <a:r>
              <a:rPr lang="en-ID" sz="4000" dirty="0"/>
              <a:t> </a:t>
            </a:r>
            <a:r>
              <a:rPr lang="en-ID" sz="4000" dirty="0" err="1"/>
              <a:t>perasaan</a:t>
            </a:r>
            <a:r>
              <a:rPr lang="en-ID" sz="4000" dirty="0"/>
              <a:t> (</a:t>
            </a:r>
            <a:r>
              <a:rPr lang="en-ID" sz="4000" dirty="0" err="1"/>
              <a:t>Contoh</a:t>
            </a:r>
            <a:r>
              <a:rPr lang="en-ID" sz="4000" dirty="0"/>
              <a:t>: "Saya </a:t>
            </a:r>
            <a:r>
              <a:rPr lang="en-ID" sz="4000" dirty="0" err="1"/>
              <a:t>bisa</a:t>
            </a:r>
            <a:r>
              <a:rPr lang="en-ID" sz="4000" dirty="0"/>
              <a:t> </a:t>
            </a:r>
            <a:r>
              <a:rPr lang="en-ID" sz="4000" dirty="0" err="1"/>
              <a:t>melihat</a:t>
            </a:r>
            <a:r>
              <a:rPr lang="en-ID" sz="4000" dirty="0"/>
              <a:t> </a:t>
            </a:r>
            <a:r>
              <a:rPr lang="en-ID" sz="4000" dirty="0" err="1"/>
              <a:t>bahwa</a:t>
            </a:r>
            <a:r>
              <a:rPr lang="en-ID" sz="4000" dirty="0"/>
              <a:t> Anda </a:t>
            </a:r>
            <a:r>
              <a:rPr lang="en-ID" sz="4000" dirty="0" err="1"/>
              <a:t>frustrasi</a:t>
            </a:r>
            <a:r>
              <a:rPr lang="en-ID" sz="4000" dirty="0"/>
              <a:t>," "Itu </a:t>
            </a:r>
            <a:r>
              <a:rPr lang="en-ID" sz="4000" dirty="0" err="1"/>
              <a:t>pasti</a:t>
            </a:r>
            <a:r>
              <a:rPr lang="en-ID" sz="4000" dirty="0"/>
              <a:t> </a:t>
            </a:r>
            <a:r>
              <a:rPr lang="en-ID" sz="4000" dirty="0" err="1"/>
              <a:t>kekecewaan</a:t>
            </a:r>
            <a:r>
              <a:rPr lang="en-ID" sz="4000" dirty="0"/>
              <a:t> </a:t>
            </a:r>
            <a:r>
              <a:rPr lang="en-ID" sz="4000" dirty="0" err="1"/>
              <a:t>besar</a:t>
            </a:r>
            <a:r>
              <a:rPr lang="en-ID" sz="4000" dirty="0"/>
              <a:t>"). </a:t>
            </a:r>
          </a:p>
          <a:p>
            <a:pPr lvl="0"/>
            <a:r>
              <a:rPr lang="en-ID" sz="4000" dirty="0"/>
              <a:t> </a:t>
            </a:r>
            <a:r>
              <a:rPr lang="en-ID" sz="4000" dirty="0" err="1"/>
              <a:t>Berempati</a:t>
            </a:r>
            <a:r>
              <a:rPr lang="en-ID" sz="4000" dirty="0"/>
              <a:t> </a:t>
            </a:r>
            <a:r>
              <a:rPr lang="en-ID" sz="4000" dirty="0" err="1"/>
              <a:t>tidak</a:t>
            </a:r>
            <a:r>
              <a:rPr lang="en-ID" sz="4000" dirty="0"/>
              <a:t> </a:t>
            </a:r>
            <a:r>
              <a:rPr lang="en-ID" sz="4000" dirty="0" err="1"/>
              <a:t>berarti</a:t>
            </a:r>
            <a:r>
              <a:rPr lang="en-ID" sz="4000" dirty="0"/>
              <a:t> </a:t>
            </a:r>
            <a:r>
              <a:rPr lang="en-ID" sz="4000" dirty="0" err="1"/>
              <a:t>setuju</a:t>
            </a:r>
            <a:r>
              <a:rPr lang="en-ID" sz="4000" dirty="0"/>
              <a:t> </a:t>
            </a:r>
            <a:r>
              <a:rPr lang="en-ID" sz="4000" dirty="0" err="1"/>
              <a:t>dengan</a:t>
            </a:r>
            <a:r>
              <a:rPr lang="en-ID" sz="4000" dirty="0"/>
              <a:t> </a:t>
            </a:r>
            <a:r>
              <a:rPr lang="en-ID" sz="4000" dirty="0" err="1"/>
              <a:t>posisi</a:t>
            </a:r>
            <a:r>
              <a:rPr lang="en-ID" sz="4000" dirty="0"/>
              <a:t> </a:t>
            </a:r>
            <a:r>
              <a:rPr lang="en-ID" sz="4000" dirty="0" err="1"/>
              <a:t>mereka</a:t>
            </a:r>
            <a:r>
              <a:rPr lang="en-ID" sz="4000" dirty="0"/>
              <a:t>, </a:t>
            </a:r>
            <a:r>
              <a:rPr lang="en-ID" sz="4000" dirty="0" err="1"/>
              <a:t>hanya</a:t>
            </a:r>
            <a:r>
              <a:rPr lang="en-ID" sz="4000" dirty="0"/>
              <a:t> </a:t>
            </a:r>
            <a:r>
              <a:rPr lang="en-ID" sz="4000" dirty="0" err="1"/>
              <a:t>menghargai</a:t>
            </a:r>
            <a:r>
              <a:rPr lang="en-ID" sz="4000" dirty="0"/>
              <a:t> </a:t>
            </a:r>
            <a:r>
              <a:rPr lang="en-ID" sz="4000" dirty="0" err="1"/>
              <a:t>kekhawatiran</a:t>
            </a:r>
            <a:r>
              <a:rPr lang="en-ID" sz="4000" dirty="0"/>
              <a:t> </a:t>
            </a:r>
            <a:r>
              <a:rPr lang="en-ID" sz="4000" dirty="0" err="1"/>
              <a:t>mereka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51923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people standing next to a hand pointing at a circle with text&#10;&#10;AI-generated content may be incorrect.">
            <a:extLst>
              <a:ext uri="{FF2B5EF4-FFF2-40B4-BE49-F238E27FC236}">
                <a16:creationId xmlns:a16="http://schemas.microsoft.com/office/drawing/2014/main" id="{06E341E6-FC38-278B-FA25-85B0A2E22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9930" r="3085" b="13704"/>
          <a:stretch>
            <a:fillRect/>
          </a:stretch>
        </p:blipFill>
        <p:spPr>
          <a:xfrm>
            <a:off x="12954000" y="7200900"/>
            <a:ext cx="5224190" cy="2895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15AFF-6E3C-F352-AD6B-A5FFE267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Negosiator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Win-Win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B80E2-22AF-5A7E-AB36-709D5E4EB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4000" b="1" dirty="0">
                <a:solidFill>
                  <a:srgbClr val="C00000"/>
                </a:solidFill>
              </a:rPr>
              <a:t>4. </a:t>
            </a:r>
            <a:r>
              <a:rPr lang="en-ID" sz="4000" b="1" dirty="0" err="1">
                <a:solidFill>
                  <a:srgbClr val="C00000"/>
                </a:solidFill>
              </a:rPr>
              <a:t>Pertimbangkan</a:t>
            </a:r>
            <a:r>
              <a:rPr lang="en-ID" sz="4000" b="1" dirty="0">
                <a:solidFill>
                  <a:srgbClr val="C00000"/>
                </a:solidFill>
              </a:rPr>
              <a:t> dan </a:t>
            </a:r>
            <a:r>
              <a:rPr lang="en-ID" sz="4000" b="1" dirty="0" err="1">
                <a:solidFill>
                  <a:srgbClr val="C00000"/>
                </a:solidFill>
              </a:rPr>
              <a:t>Jelaskan</a:t>
            </a:r>
            <a:endParaRPr lang="en-ID" sz="4000" dirty="0">
              <a:solidFill>
                <a:srgbClr val="C00000"/>
              </a:solidFill>
            </a:endParaRPr>
          </a:p>
          <a:p>
            <a:pPr lvl="0"/>
            <a:r>
              <a:rPr lang="en-ID" sz="4000" b="1" dirty="0" err="1"/>
              <a:t>Jangan</a:t>
            </a:r>
            <a:r>
              <a:rPr lang="en-ID" sz="4000" b="1" dirty="0"/>
              <a:t> </a:t>
            </a:r>
            <a:r>
              <a:rPr lang="en-ID" sz="4000" b="1" dirty="0" err="1"/>
              <a:t>Langsung</a:t>
            </a:r>
            <a:r>
              <a:rPr lang="en-ID" sz="4000" b="1" dirty="0"/>
              <a:t> </a:t>
            </a:r>
            <a:r>
              <a:rPr lang="en-ID" sz="4000" b="1" dirty="0" err="1"/>
              <a:t>Menolak</a:t>
            </a:r>
            <a:r>
              <a:rPr lang="en-ID" sz="4000" b="1" dirty="0"/>
              <a:t>:</a:t>
            </a:r>
            <a:r>
              <a:rPr lang="en-ID" sz="4000" dirty="0"/>
              <a:t> </a:t>
            </a:r>
            <a:r>
              <a:rPr lang="en-ID" sz="4000" dirty="0" err="1"/>
              <a:t>Penolakan</a:t>
            </a:r>
            <a:r>
              <a:rPr lang="en-ID" sz="4000" dirty="0"/>
              <a:t> </a:t>
            </a:r>
            <a:r>
              <a:rPr lang="en-ID" sz="4000" dirty="0" err="1"/>
              <a:t>segera</a:t>
            </a:r>
            <a:r>
              <a:rPr lang="en-ID" sz="4000" dirty="0"/>
              <a:t> </a:t>
            </a:r>
            <a:r>
              <a:rPr lang="en-ID" sz="4000" dirty="0" err="1"/>
              <a:t>dianggap</a:t>
            </a:r>
            <a:r>
              <a:rPr lang="en-ID" sz="4000" dirty="0"/>
              <a:t> </a:t>
            </a:r>
            <a:r>
              <a:rPr lang="en-ID" sz="4000" dirty="0" err="1"/>
              <a:t>menghina</a:t>
            </a:r>
            <a:r>
              <a:rPr lang="en-ID" sz="4000" dirty="0"/>
              <a:t> dan </a:t>
            </a:r>
            <a:r>
              <a:rPr lang="en-ID" sz="4000" dirty="0" err="1"/>
              <a:t>menunjukkan</a:t>
            </a:r>
            <a:r>
              <a:rPr lang="en-ID" sz="4000" dirty="0"/>
              <a:t> </a:t>
            </a:r>
            <a:r>
              <a:rPr lang="en-ID" sz="4000" dirty="0" err="1"/>
              <a:t>kurangnya</a:t>
            </a:r>
            <a:r>
              <a:rPr lang="en-ID" sz="4000" dirty="0"/>
              <a:t> rasa </a:t>
            </a:r>
            <a:r>
              <a:rPr lang="en-ID" sz="4000" dirty="0" err="1"/>
              <a:t>hormat</a:t>
            </a:r>
            <a:r>
              <a:rPr lang="en-ID" sz="4000" dirty="0"/>
              <a:t>. </a:t>
            </a:r>
          </a:p>
          <a:p>
            <a:pPr lvl="0"/>
            <a:r>
              <a:rPr lang="en-ID" sz="4000" b="1" dirty="0"/>
              <a:t>Tindakan Win-Win:</a:t>
            </a:r>
            <a:r>
              <a:rPr lang="en-ID" sz="4000" dirty="0"/>
              <a:t> </a:t>
            </a:r>
            <a:r>
              <a:rPr lang="en-ID" sz="4000" b="1" dirty="0"/>
              <a:t>Jeda </a:t>
            </a:r>
            <a:r>
              <a:rPr lang="en-ID" sz="4000" b="1" dirty="0" err="1"/>
              <a:t>untuk</a:t>
            </a:r>
            <a:r>
              <a:rPr lang="en-ID" sz="4000" b="1" dirty="0"/>
              <a:t> </a:t>
            </a:r>
            <a:r>
              <a:rPr lang="en-ID" sz="4000" b="1" dirty="0" err="1"/>
              <a:t>mempertimbangkan</a:t>
            </a:r>
            <a:r>
              <a:rPr lang="en-ID" sz="4000" dirty="0"/>
              <a:t> </a:t>
            </a:r>
            <a:r>
              <a:rPr lang="en-ID" sz="4000" dirty="0" err="1"/>
              <a:t>tawaran</a:t>
            </a:r>
            <a:r>
              <a:rPr lang="en-ID" sz="4000" dirty="0"/>
              <a:t> </a:t>
            </a:r>
            <a:r>
              <a:rPr lang="en-ID" sz="4000" dirty="0" err="1"/>
              <a:t>pihak</a:t>
            </a:r>
            <a:r>
              <a:rPr lang="en-ID" sz="4000" dirty="0"/>
              <a:t> lain, </a:t>
            </a:r>
            <a:r>
              <a:rPr lang="en-ID" sz="4000" dirty="0" err="1"/>
              <a:t>ini</a:t>
            </a:r>
            <a:r>
              <a:rPr lang="en-ID" sz="4000" dirty="0"/>
              <a:t> </a:t>
            </a:r>
            <a:r>
              <a:rPr lang="en-ID" sz="4000" dirty="0" err="1"/>
              <a:t>menunjukkan</a:t>
            </a:r>
            <a:r>
              <a:rPr lang="en-ID" sz="4000" dirty="0"/>
              <a:t> Anda </a:t>
            </a:r>
            <a:r>
              <a:rPr lang="en-ID" sz="4000" dirty="0" err="1"/>
              <a:t>menganggapnya</a:t>
            </a:r>
            <a:r>
              <a:rPr lang="en-ID" sz="4000" dirty="0"/>
              <a:t> </a:t>
            </a:r>
            <a:r>
              <a:rPr lang="en-ID" sz="4000" dirty="0" err="1"/>
              <a:t>serius</a:t>
            </a:r>
            <a:r>
              <a:rPr lang="en-ID" sz="4000" dirty="0"/>
              <a:t>. </a:t>
            </a:r>
          </a:p>
          <a:p>
            <a:pPr lvl="0"/>
            <a:r>
              <a:rPr lang="en-ID" sz="4000" b="1" dirty="0"/>
              <a:t>Lalu </a:t>
            </a:r>
            <a:r>
              <a:rPr lang="en-ID" sz="4000" b="1" dirty="0" err="1"/>
              <a:t>Jelaskan</a:t>
            </a:r>
            <a:r>
              <a:rPr lang="en-ID" sz="4000" b="1" dirty="0"/>
              <a:t>:</a:t>
            </a:r>
            <a:r>
              <a:rPr lang="en-ID" sz="4000" dirty="0"/>
              <a:t> </a:t>
            </a:r>
            <a:r>
              <a:rPr lang="en-ID" sz="4000" dirty="0" err="1"/>
              <a:t>Sampaikan</a:t>
            </a:r>
            <a:r>
              <a:rPr lang="en-ID" sz="4000" dirty="0"/>
              <a:t> </a:t>
            </a:r>
            <a:r>
              <a:rPr lang="en-ID" sz="4000" b="1" dirty="0" err="1"/>
              <a:t>apa</a:t>
            </a:r>
            <a:r>
              <a:rPr lang="en-ID" sz="4000" b="1" dirty="0"/>
              <a:t> yang Anda </a:t>
            </a:r>
            <a:r>
              <a:rPr lang="en-ID" sz="4000" b="1" dirty="0" err="1"/>
              <a:t>suka</a:t>
            </a:r>
            <a:r>
              <a:rPr lang="en-ID" sz="4000" dirty="0"/>
              <a:t> dan </a:t>
            </a:r>
            <a:r>
              <a:rPr lang="en-ID" sz="4000" b="1" dirty="0" err="1"/>
              <a:t>apa</a:t>
            </a:r>
            <a:r>
              <a:rPr lang="en-ID" sz="4000" b="1" dirty="0"/>
              <a:t> yang </a:t>
            </a:r>
            <a:r>
              <a:rPr lang="en-ID" sz="4000" b="1" dirty="0" err="1"/>
              <a:t>tidak</a:t>
            </a:r>
            <a:r>
              <a:rPr lang="en-ID" sz="4000" b="1" dirty="0"/>
              <a:t> Anda </a:t>
            </a:r>
            <a:r>
              <a:rPr lang="en-ID" sz="4000" b="1" dirty="0" err="1"/>
              <a:t>suka</a:t>
            </a:r>
            <a:r>
              <a:rPr lang="en-ID" sz="4000" dirty="0"/>
              <a:t> </a:t>
            </a:r>
            <a:r>
              <a:rPr lang="en-ID" sz="4000" dirty="0" err="1"/>
              <a:t>tentang</a:t>
            </a:r>
            <a:r>
              <a:rPr lang="en-ID" sz="4000" dirty="0"/>
              <a:t> </a:t>
            </a:r>
            <a:r>
              <a:rPr lang="en-ID" sz="4000" dirty="0" err="1"/>
              <a:t>tawaran</a:t>
            </a:r>
            <a:r>
              <a:rPr lang="en-ID" sz="4000" dirty="0"/>
              <a:t> </a:t>
            </a:r>
            <a:r>
              <a:rPr lang="en-ID" sz="4000" dirty="0" err="1"/>
              <a:t>tersebut</a:t>
            </a:r>
            <a:r>
              <a:rPr lang="en-ID" sz="4000" dirty="0"/>
              <a:t>, dan </a:t>
            </a:r>
            <a:r>
              <a:rPr lang="en-ID" sz="4000" dirty="0" err="1"/>
              <a:t>berikan</a:t>
            </a:r>
            <a:r>
              <a:rPr lang="en-ID" sz="4000" dirty="0"/>
              <a:t> </a:t>
            </a:r>
            <a:r>
              <a:rPr lang="en-ID" sz="4000" dirty="0" err="1"/>
              <a:t>alasan</a:t>
            </a:r>
            <a:r>
              <a:rPr lang="en-ID" sz="4000" dirty="0"/>
              <a:t>, Ini </a:t>
            </a:r>
            <a:r>
              <a:rPr lang="en-ID" sz="4000" dirty="0" err="1"/>
              <a:t>membantu</a:t>
            </a:r>
            <a:r>
              <a:rPr lang="en-ID" sz="4000" dirty="0"/>
              <a:t> </a:t>
            </a:r>
            <a:r>
              <a:rPr lang="en-ID" sz="4000" dirty="0" err="1"/>
              <a:t>pihak</a:t>
            </a:r>
            <a:r>
              <a:rPr lang="en-ID" sz="4000" dirty="0"/>
              <a:t> lain </a:t>
            </a:r>
            <a:r>
              <a:rPr lang="en-ID" sz="4000" dirty="0" err="1"/>
              <a:t>memahami</a:t>
            </a:r>
            <a:r>
              <a:rPr lang="en-ID" sz="4000" dirty="0"/>
              <a:t> </a:t>
            </a:r>
            <a:r>
              <a:rPr lang="en-ID" sz="4000" dirty="0" err="1"/>
              <a:t>kebutuhan</a:t>
            </a:r>
            <a:r>
              <a:rPr lang="en-ID" sz="4000" dirty="0"/>
              <a:t> Anda.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89358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ight bulb and a pencil&#10;&#10;AI-generated content may be incorrect.">
            <a:extLst>
              <a:ext uri="{FF2B5EF4-FFF2-40B4-BE49-F238E27FC236}">
                <a16:creationId xmlns:a16="http://schemas.microsoft.com/office/drawing/2014/main" id="{3532EC95-C7EF-C40B-B923-07BA9B490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490" y="7664727"/>
            <a:ext cx="3905904" cy="2622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8FA117-A637-62B7-8844-A14B564B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Karakteristik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Negosiator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Win-Win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9253-2E5A-F263-518C-7F95CA0A2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sz="4400" b="1" dirty="0">
                <a:solidFill>
                  <a:srgbClr val="C00000"/>
                </a:solidFill>
              </a:rPr>
              <a:t>5. </a:t>
            </a:r>
            <a:r>
              <a:rPr lang="en-ID" sz="4400" b="1" dirty="0" err="1">
                <a:solidFill>
                  <a:srgbClr val="C00000"/>
                </a:solidFill>
              </a:rPr>
              <a:t>Berpikir</a:t>
            </a:r>
            <a:r>
              <a:rPr lang="en-ID" sz="4400" b="1" dirty="0">
                <a:solidFill>
                  <a:srgbClr val="C00000"/>
                </a:solidFill>
              </a:rPr>
              <a:t> </a:t>
            </a:r>
            <a:r>
              <a:rPr lang="en-ID" sz="4400" b="1" dirty="0" err="1">
                <a:solidFill>
                  <a:srgbClr val="C00000"/>
                </a:solidFill>
              </a:rPr>
              <a:t>Kreatif</a:t>
            </a:r>
            <a:endParaRPr lang="en-ID" sz="4400" dirty="0">
              <a:solidFill>
                <a:srgbClr val="C00000"/>
              </a:solidFill>
            </a:endParaRPr>
          </a:p>
          <a:p>
            <a:pPr lvl="0"/>
            <a:r>
              <a:rPr lang="en-ID" sz="4400" b="1" dirty="0" err="1"/>
              <a:t>Pentingnya</a:t>
            </a:r>
            <a:r>
              <a:rPr lang="en-ID" sz="4400" b="1" dirty="0"/>
              <a:t> </a:t>
            </a:r>
            <a:r>
              <a:rPr lang="en-ID" sz="4400" b="1" dirty="0" err="1"/>
              <a:t>Kreativitas</a:t>
            </a:r>
            <a:r>
              <a:rPr lang="en-ID" sz="4400" b="1" dirty="0"/>
              <a:t>:</a:t>
            </a:r>
            <a:r>
              <a:rPr lang="en-ID" sz="4400" dirty="0"/>
              <a:t> Solusi Win-Win </a:t>
            </a:r>
            <a:r>
              <a:rPr lang="en-ID" sz="4400" dirty="0" err="1"/>
              <a:t>sering</a:t>
            </a:r>
            <a:r>
              <a:rPr lang="en-ID" sz="4400" dirty="0"/>
              <a:t> kali </a:t>
            </a:r>
            <a:r>
              <a:rPr lang="en-ID" sz="4400" dirty="0" err="1"/>
              <a:t>tersembunyi</a:t>
            </a:r>
            <a:r>
              <a:rPr lang="en-ID" sz="4400" dirty="0"/>
              <a:t> dan </a:t>
            </a:r>
            <a:r>
              <a:rPr lang="en-ID" sz="4400" dirty="0" err="1"/>
              <a:t>tidak</a:t>
            </a:r>
            <a:r>
              <a:rPr lang="en-ID" sz="4400" dirty="0"/>
              <a:t> </a:t>
            </a:r>
            <a:r>
              <a:rPr lang="en-ID" sz="4400" dirty="0" err="1"/>
              <a:t>mudah</a:t>
            </a:r>
            <a:r>
              <a:rPr lang="en-ID" sz="4400" dirty="0"/>
              <a:t> </a:t>
            </a:r>
            <a:r>
              <a:rPr lang="en-ID" sz="4400" dirty="0" err="1"/>
              <a:t>terlihat</a:t>
            </a:r>
            <a:r>
              <a:rPr lang="en-ID" sz="4400" dirty="0"/>
              <a:t>. </a:t>
            </a:r>
          </a:p>
          <a:p>
            <a:pPr lvl="0"/>
            <a:r>
              <a:rPr lang="en-ID" sz="4400" b="1" dirty="0" err="1"/>
              <a:t>Kreativitas</a:t>
            </a:r>
            <a:r>
              <a:rPr lang="en-ID" sz="4400" b="1" dirty="0"/>
              <a:t> </a:t>
            </a:r>
            <a:r>
              <a:rPr lang="en-ID" sz="4400" b="1" dirty="0" err="1"/>
              <a:t>membantu</a:t>
            </a:r>
            <a:r>
              <a:rPr lang="en-ID" sz="4400" b="1" dirty="0"/>
              <a:t> </a:t>
            </a:r>
            <a:r>
              <a:rPr lang="en-ID" sz="4400" b="1" dirty="0" err="1"/>
              <a:t>untuk</a:t>
            </a:r>
            <a:r>
              <a:rPr lang="en-ID" sz="4400" b="1" dirty="0"/>
              <a:t>:</a:t>
            </a:r>
            <a:endParaRPr lang="en-ID" sz="4400" dirty="0"/>
          </a:p>
          <a:p>
            <a:pPr lvl="1"/>
            <a:r>
              <a:rPr lang="en-ID" b="1" dirty="0" err="1"/>
              <a:t>Mengidentifikasi</a:t>
            </a:r>
            <a:r>
              <a:rPr lang="en-ID" b="1" dirty="0"/>
              <a:t> </a:t>
            </a:r>
            <a:r>
              <a:rPr lang="en-ID" b="1" dirty="0" err="1"/>
              <a:t>Kepentingan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sejati</a:t>
            </a:r>
            <a:r>
              <a:rPr lang="en-ID" dirty="0"/>
              <a:t> (</a:t>
            </a:r>
            <a:r>
              <a:rPr lang="en-ID" dirty="0" err="1"/>
              <a:t>kebutuhan</a:t>
            </a:r>
            <a:r>
              <a:rPr lang="en-ID" dirty="0"/>
              <a:t>) vs. </a:t>
            </a:r>
            <a:r>
              <a:rPr lang="en-ID" dirty="0" err="1"/>
              <a:t>Posisi</a:t>
            </a:r>
            <a:r>
              <a:rPr lang="en-ID" dirty="0"/>
              <a:t> (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pikir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inginkan</a:t>
            </a:r>
            <a:r>
              <a:rPr lang="en-ID" dirty="0"/>
              <a:t>). </a:t>
            </a:r>
          </a:p>
          <a:p>
            <a:pPr lvl="1"/>
            <a:r>
              <a:rPr lang="en-ID" b="1" dirty="0" err="1"/>
              <a:t>Mengidentifikasi</a:t>
            </a:r>
            <a:r>
              <a:rPr lang="en-ID" b="1" dirty="0"/>
              <a:t> Mata Uang (</a:t>
            </a:r>
            <a:r>
              <a:rPr lang="en-ID" b="1" i="1" dirty="0"/>
              <a:t>Currencies</a:t>
            </a:r>
            <a:r>
              <a:rPr lang="en-ID" b="1" dirty="0"/>
              <a:t>):</a:t>
            </a:r>
            <a:r>
              <a:rPr lang="en-ID" dirty="0"/>
              <a:t> Aset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Anda </a:t>
            </a:r>
            <a:r>
              <a:rPr lang="en-ID" dirty="0" err="1"/>
              <a:t>hargai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berharga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lain. </a:t>
            </a:r>
          </a:p>
          <a:p>
            <a:pPr lvl="1"/>
            <a:r>
              <a:rPr lang="en-ID" b="1" dirty="0" err="1"/>
              <a:t>Menghasilkan</a:t>
            </a:r>
            <a:r>
              <a:rPr lang="en-ID" b="1" dirty="0"/>
              <a:t> </a:t>
            </a:r>
            <a:r>
              <a:rPr lang="en-ID" b="1" dirty="0" err="1"/>
              <a:t>Opsi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opsi</a:t>
            </a:r>
            <a:r>
              <a:rPr lang="en-ID" dirty="0"/>
              <a:t>,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Win-Win. </a:t>
            </a:r>
          </a:p>
          <a:p>
            <a:pPr lvl="1"/>
            <a:r>
              <a:rPr lang="en-ID" b="1" dirty="0" err="1"/>
              <a:t>Mengenali</a:t>
            </a:r>
            <a:r>
              <a:rPr lang="en-ID" b="1" dirty="0"/>
              <a:t> Pola:</a:t>
            </a:r>
            <a:r>
              <a:rPr lang="en-ID" dirty="0"/>
              <a:t> Tahu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dan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melanggarnya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0164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566B-206B-6CB1-D69B-06742862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Referensi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E806-CA93-CBE4-4329-71E8D39B9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Goldwich.2010. Win-Win Negotiations 	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552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B6D0-2107-2F1E-CD04-D61A142E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5067300" cy="1988345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Konsep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Gunung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Es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07E49-E5DC-8FCE-8BD3-56A95C60C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5067300" cy="6527007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Negosiasi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menyadari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“ Grand Finale”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hanyalah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puncak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persiapan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mendalam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5E933-1C3B-DD70-0871-90288983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165" y="44092"/>
            <a:ext cx="10113469" cy="101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2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B544FF-8E07-26F1-D95E-33E737E8D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0" y="266700"/>
            <a:ext cx="5277672" cy="3740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35F674-6763-1CA2-1F54-F64E434B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Langkah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Kunci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Persiapan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0D943-6D67-752C-AB45-015AF7F7D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Kenali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sendiri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sebenernya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inginkan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(Minat Vs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Mengapa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menginginkannya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 asset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ditukar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ID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Kenali Lawan &amp; </a:t>
            </a:r>
            <a:r>
              <a:rPr lang="en-ID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Konteks</a:t>
            </a:r>
            <a:endParaRPr lang="en-ID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prioritas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agenda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tersembunyi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negosiasi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Faktor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eksternal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Tren Industri,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siklus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bisnis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57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1A77-DD98-808A-52C0-5873701E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Waktu Adalah 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Kekuatan</a:t>
            </a: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A366D-D6BC-68E1-A9DF-472DA20C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(timing)</a:t>
            </a: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asumsikan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memilikik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tekanan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waktu,semua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deadline</a:t>
            </a:r>
          </a:p>
          <a:p>
            <a:pPr marL="742950" indent="-742950">
              <a:buFont typeface="+mj-lt"/>
              <a:buAutoNum type="alphaL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Sebagian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kemajuan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mendekati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deadline</a:t>
            </a:r>
          </a:p>
          <a:p>
            <a:pPr marL="742950" indent="-742950"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Keunggulan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kendala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paling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sedikit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keuntungan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Siklus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perhatikan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siklus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mingguan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bisnis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lawan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erson holding a clock in front of a computer&#10;&#10;AI-generated content may be incorrect.">
            <a:extLst>
              <a:ext uri="{FF2B5EF4-FFF2-40B4-BE49-F238E27FC236}">
                <a16:creationId xmlns:a16="http://schemas.microsoft.com/office/drawing/2014/main" id="{812F68F7-7211-4CE3-34D6-9B25420E1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26068"/>
            <a:ext cx="4114482" cy="41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4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E12A-F4C0-9F48-93FE-25ADA454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Lingkungan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&amp; 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Tempat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Duduk</a:t>
            </a: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359D3-3E2B-4226-B2A6-B82B8448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81300"/>
            <a:ext cx="10325100" cy="652700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Psikologi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Ruang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Kandang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penuh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dukungan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Kandang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mengamati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Netral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menghilangkan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keuntungan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rumah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Tips : Meja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duduk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berdampingan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menciptakan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kolaboratif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duduk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berhadapan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konfrontatif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94B7F-58E1-3293-B9D8-3DDC047E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0" y="4914900"/>
            <a:ext cx="4960491" cy="45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1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around a table&#10;&#10;AI-generated content may be incorrect.">
            <a:extLst>
              <a:ext uri="{FF2B5EF4-FFF2-40B4-BE49-F238E27FC236}">
                <a16:creationId xmlns:a16="http://schemas.microsoft.com/office/drawing/2014/main" id="{52CE7BCC-019A-296B-298B-217A8B9E3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>
            <a:fillRect/>
          </a:stretch>
        </p:blipFill>
        <p:spPr>
          <a:xfrm>
            <a:off x="11811000" y="4170019"/>
            <a:ext cx="6172200" cy="5559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58DAC-8D46-9D07-32DC-F52DAB69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Strategi Tim &amp; Agenda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4C46-303C-E70F-ABC3-EF7EF268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9944100" cy="6527007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bernegosiasi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sendirian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memungkinkan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Tim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kepercayaan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beragam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memungkinkan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Guy/ Bad Guy”</a:t>
            </a: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Agenda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kembangkan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agenda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pertemuan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Mengontrol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agenda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mengontrol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negosiasi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Mulailah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item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momentum 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2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CAA301A4-FFFA-DC30-8DAB-7014612E5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0" y="266700"/>
            <a:ext cx="2667000" cy="266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8DF53-E461-8A0A-3B2B-9DE6BBB7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6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Variabel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Utama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Negosiasi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D9479-7DFB-6F09-CD3B-24A3FFED7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Harga / </a:t>
            </a:r>
            <a:r>
              <a:rPr lang="en-US" b="1" dirty="0" err="1">
                <a:solidFill>
                  <a:srgbClr val="FF0000"/>
                </a:solidFill>
              </a:rPr>
              <a:t>Biaya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. </a:t>
            </a:r>
            <a:r>
              <a:rPr lang="en-US" dirty="0" err="1"/>
              <a:t>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variable lain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Volume :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dan volume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Pengiriman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dirty="0" err="1"/>
              <a:t>kapan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, dan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waktunya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Periode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kontrak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 err="1"/>
              <a:t>durasi</a:t>
            </a:r>
            <a:r>
              <a:rPr lang="en-US" dirty="0"/>
              <a:t>, </a:t>
            </a: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perpanjangan</a:t>
            </a:r>
            <a:r>
              <a:rPr lang="en-US" dirty="0"/>
              <a:t> , dan </a:t>
            </a:r>
            <a:r>
              <a:rPr lang="en-US" dirty="0" err="1"/>
              <a:t>klausal</a:t>
            </a:r>
            <a:r>
              <a:rPr lang="en-US" dirty="0"/>
              <a:t> </a:t>
            </a:r>
            <a:r>
              <a:rPr lang="en-US" dirty="0" err="1"/>
              <a:t>penghentian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Syarat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Pembayaran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deposit dan penalty </a:t>
            </a:r>
            <a:r>
              <a:rPr lang="en-US" dirty="0" err="1"/>
              <a:t>keterlambatan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Spesifikasi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, dan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teknis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588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4380-94D3-09BA-2326-75B17827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Rounded MT Bold" panose="020F0704030504030204" pitchFamily="34" charset="0"/>
              </a:rPr>
              <a:t>Taktik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“SALAMI”</a:t>
            </a:r>
            <a:endParaRPr lang="en-ID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E444-66DF-FE36-F6AA-B24F614A4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Negosiasi</a:t>
            </a:r>
            <a:r>
              <a:rPr lang="en-US" dirty="0"/>
              <a:t> variable </a:t>
            </a:r>
            <a:r>
              <a:rPr lang="en-US" dirty="0" err="1"/>
              <a:t>sepotong</a:t>
            </a:r>
            <a:r>
              <a:rPr lang="en-US" dirty="0"/>
              <a:t> demi </a:t>
            </a:r>
            <a:r>
              <a:rPr lang="en-US" dirty="0" err="1"/>
              <a:t>sepotong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bertahap</a:t>
            </a: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55E863-F171-3ACB-EB60-53CD3A785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800904"/>
              </p:ext>
            </p:extLst>
          </p:nvPr>
        </p:nvGraphicFramePr>
        <p:xfrm>
          <a:off x="797092" y="2019300"/>
          <a:ext cx="16693816" cy="914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04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1484</Words>
  <Application>Microsoft Office PowerPoint</Application>
  <PresentationFormat>Custom</PresentationFormat>
  <Paragraphs>158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Arial Rounded MT Bold</vt:lpstr>
      <vt:lpstr>Calibri</vt:lpstr>
      <vt:lpstr>Office Theme</vt:lpstr>
      <vt:lpstr>Perencanaan &amp; Persiapan Negosiasi </vt:lpstr>
      <vt:lpstr>Hasil Negosiasi</vt:lpstr>
      <vt:lpstr>Konsep Gunung Es</vt:lpstr>
      <vt:lpstr>Langkah Kunci Persiapan</vt:lpstr>
      <vt:lpstr>Waktu Adalah Kekuatan</vt:lpstr>
      <vt:lpstr>Lingkungan &amp; Tempat Duduk</vt:lpstr>
      <vt:lpstr>Strategi Tim &amp; Agenda</vt:lpstr>
      <vt:lpstr>6 Variabel Utama Negosiasi</vt:lpstr>
      <vt:lpstr>Taktik “SALAMI”</vt:lpstr>
      <vt:lpstr>Contoh Negosiasi Penawaran</vt:lpstr>
      <vt:lpstr> Gaya Negosiasi</vt:lpstr>
      <vt:lpstr>Gaya Negosiasi</vt:lpstr>
      <vt:lpstr>Karakteristik Gaya Negosiasi </vt:lpstr>
      <vt:lpstr>Kapan Menggunakan Setiap Gaya?</vt:lpstr>
      <vt:lpstr>Masalah dengan Kompromi </vt:lpstr>
      <vt:lpstr>Sikap adalah Kunci </vt:lpstr>
      <vt:lpstr>Lima Karakteristik Negosiator Win-Win</vt:lpstr>
      <vt:lpstr>Karakteristik Negosiator Win-Win</vt:lpstr>
      <vt:lpstr>Karakteristik Negosiator Win-Win</vt:lpstr>
      <vt:lpstr>Karakteristik Negosiator Win-Win</vt:lpstr>
      <vt:lpstr>Karakteristik Negosiator Win-Win</vt:lpstr>
      <vt:lpstr>Karakteristik Negosiator Win-Win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Green Animated Abstract Pattern Group Project Education Presentation</dc:title>
  <dc:creator>Donna Angelina Harpist</dc:creator>
  <cp:keywords>DAE2my5xxGc,BAEDZ40k9UE</cp:keywords>
  <cp:lastModifiedBy>Woro Kencana</cp:lastModifiedBy>
  <cp:revision>66</cp:revision>
  <dcterms:created xsi:type="dcterms:W3CDTF">2025-10-23T04:59:37Z</dcterms:created>
  <dcterms:modified xsi:type="dcterms:W3CDTF">2025-12-04T05:11:50Z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2022-01-27T00:00:00Z</vt:filetime>
  </property>
</Properties>
</file>